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310" r:id="rId3"/>
    <p:sldId id="315" r:id="rId4"/>
    <p:sldId id="316" r:id="rId5"/>
    <p:sldId id="322" r:id="rId6"/>
    <p:sldId id="323" r:id="rId7"/>
    <p:sldId id="324" r:id="rId8"/>
    <p:sldId id="325" r:id="rId9"/>
    <p:sldId id="326" r:id="rId10"/>
    <p:sldId id="332" r:id="rId11"/>
    <p:sldId id="333" r:id="rId12"/>
    <p:sldId id="346" r:id="rId13"/>
    <p:sldId id="347" r:id="rId14"/>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4NGs8mjyjFMWB44F+3XjcQ==" hashData="7KUU/oVA3RpJFTj4HJWaAEXyxm+98/lx+A2l06KzrtYx5P1fRcox66x2Can+7LdMupwVohPefwSpSd943xEwM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2F2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77469" autoAdjust="0"/>
  </p:normalViewPr>
  <p:slideViewPr>
    <p:cSldViewPr snapToGrid="0">
      <p:cViewPr varScale="1">
        <p:scale>
          <a:sx n="79" d="100"/>
          <a:sy n="79" d="100"/>
        </p:scale>
        <p:origin x="49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AD81E8-932B-4B07-BAE1-98C902604CF3}" type="datetimeFigureOut">
              <a:rPr lang="sl-SI" smtClean="0"/>
              <a:t>20. 12. 2018</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42A9C3-C4C6-4101-903E-C3FA7F28B62F}" type="slidenum">
              <a:rPr lang="sl-SI" smtClean="0"/>
              <a:t>‹#›</a:t>
            </a:fld>
            <a:endParaRPr lang="sl-SI"/>
          </a:p>
        </p:txBody>
      </p:sp>
    </p:spTree>
    <p:extLst>
      <p:ext uri="{BB962C8B-B14F-4D97-AF65-F5344CB8AC3E}">
        <p14:creationId xmlns:p14="http://schemas.microsoft.com/office/powerpoint/2010/main" val="1035234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42A9C3-C4C6-4101-903E-C3FA7F28B62F}" type="slidenum">
              <a:rPr lang="sl-SI" smtClean="0"/>
              <a:t>1</a:t>
            </a:fld>
            <a:endParaRPr lang="sl-SI"/>
          </a:p>
        </p:txBody>
      </p:sp>
    </p:spTree>
    <p:extLst>
      <p:ext uri="{BB962C8B-B14F-4D97-AF65-F5344CB8AC3E}">
        <p14:creationId xmlns:p14="http://schemas.microsoft.com/office/powerpoint/2010/main" val="81560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42A9C3-C4C6-4101-903E-C3FA7F28B62F}" type="slidenum">
              <a:rPr lang="sl-SI" smtClean="0"/>
              <a:t>11</a:t>
            </a:fld>
            <a:endParaRPr lang="sl-SI"/>
          </a:p>
        </p:txBody>
      </p:sp>
    </p:spTree>
    <p:extLst>
      <p:ext uri="{BB962C8B-B14F-4D97-AF65-F5344CB8AC3E}">
        <p14:creationId xmlns:p14="http://schemas.microsoft.com/office/powerpoint/2010/main" val="2008861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42A9C3-C4C6-4101-903E-C3FA7F28B62F}" type="slidenum">
              <a:rPr lang="sl-SI" smtClean="0"/>
              <a:t>12</a:t>
            </a:fld>
            <a:endParaRPr lang="sl-SI"/>
          </a:p>
        </p:txBody>
      </p:sp>
    </p:spTree>
    <p:extLst>
      <p:ext uri="{BB962C8B-B14F-4D97-AF65-F5344CB8AC3E}">
        <p14:creationId xmlns:p14="http://schemas.microsoft.com/office/powerpoint/2010/main" val="854309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42A9C3-C4C6-4101-903E-C3FA7F28B62F}" type="slidenum">
              <a:rPr lang="sl-SI" smtClean="0"/>
              <a:t>13</a:t>
            </a:fld>
            <a:endParaRPr lang="sl-SI"/>
          </a:p>
        </p:txBody>
      </p:sp>
    </p:spTree>
    <p:extLst>
      <p:ext uri="{BB962C8B-B14F-4D97-AF65-F5344CB8AC3E}">
        <p14:creationId xmlns:p14="http://schemas.microsoft.com/office/powerpoint/2010/main" val="1786675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42A9C3-C4C6-4101-903E-C3FA7F28B62F}" type="slidenum">
              <a:rPr lang="sl-SI" smtClean="0"/>
              <a:t>3</a:t>
            </a:fld>
            <a:endParaRPr lang="sl-SI"/>
          </a:p>
        </p:txBody>
      </p:sp>
    </p:spTree>
    <p:extLst>
      <p:ext uri="{BB962C8B-B14F-4D97-AF65-F5344CB8AC3E}">
        <p14:creationId xmlns:p14="http://schemas.microsoft.com/office/powerpoint/2010/main" val="2621147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dirty="0">
                <a:solidFill>
                  <a:srgbClr val="E12F29"/>
                </a:solidFill>
                <a:latin typeface="Garamond" panose="02020404030301010803" pitchFamily="18" charset="0"/>
              </a:rPr>
              <a:t>(a vidite, zdaj veste kaj površina groženj pomeni)</a:t>
            </a:r>
            <a:endParaRPr lang="en-GB" dirty="0"/>
          </a:p>
        </p:txBody>
      </p:sp>
      <p:sp>
        <p:nvSpPr>
          <p:cNvPr id="4" name="Slide Number Placeholder 3"/>
          <p:cNvSpPr>
            <a:spLocks noGrp="1"/>
          </p:cNvSpPr>
          <p:nvPr>
            <p:ph type="sldNum" sz="quarter" idx="5"/>
          </p:nvPr>
        </p:nvSpPr>
        <p:spPr/>
        <p:txBody>
          <a:bodyPr/>
          <a:lstStyle/>
          <a:p>
            <a:fld id="{2F42A9C3-C4C6-4101-903E-C3FA7F28B62F}" type="slidenum">
              <a:rPr lang="sl-SI" smtClean="0"/>
              <a:t>4</a:t>
            </a:fld>
            <a:endParaRPr lang="sl-SI"/>
          </a:p>
        </p:txBody>
      </p:sp>
    </p:spTree>
    <p:extLst>
      <p:ext uri="{BB962C8B-B14F-4D97-AF65-F5344CB8AC3E}">
        <p14:creationId xmlns:p14="http://schemas.microsoft.com/office/powerpoint/2010/main" val="489939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Vse kar ni prepovedano, je dovoljeno (Omeni Estonijo in modela z nahrbtniki).</a:t>
            </a:r>
            <a:endParaRPr lang="en-GB" dirty="0"/>
          </a:p>
        </p:txBody>
      </p:sp>
      <p:sp>
        <p:nvSpPr>
          <p:cNvPr id="4" name="Slide Number Placeholder 3"/>
          <p:cNvSpPr>
            <a:spLocks noGrp="1"/>
          </p:cNvSpPr>
          <p:nvPr>
            <p:ph type="sldNum" sz="quarter" idx="5"/>
          </p:nvPr>
        </p:nvSpPr>
        <p:spPr/>
        <p:txBody>
          <a:bodyPr/>
          <a:lstStyle/>
          <a:p>
            <a:fld id="{2F42A9C3-C4C6-4101-903E-C3FA7F28B62F}" type="slidenum">
              <a:rPr lang="sl-SI" smtClean="0"/>
              <a:t>5</a:t>
            </a:fld>
            <a:endParaRPr lang="sl-SI"/>
          </a:p>
        </p:txBody>
      </p:sp>
    </p:spTree>
    <p:extLst>
      <p:ext uri="{BB962C8B-B14F-4D97-AF65-F5344CB8AC3E}">
        <p14:creationId xmlns:p14="http://schemas.microsoft.com/office/powerpoint/2010/main" val="203288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panose="020B0604020202020204" pitchFamily="34" charset="0"/>
                <a:ea typeface="+mn-ea"/>
                <a:cs typeface="+mn-cs"/>
              </a:rPr>
              <a:t>The “Machiavellian intelligence” hypothesis (or the “social brain” hypothesis) posits that large brains and distinctive cognitive abilities of humans have evolved via intense social competition in which social competitors developed increasingly sophisticated “Machiavellian” strategies as a means to achieve higher social and reproductive success.</a:t>
            </a:r>
          </a:p>
          <a:p>
            <a:r>
              <a:rPr lang="en-US" sz="1200" kern="1200" dirty="0">
                <a:solidFill>
                  <a:schemeClr val="tx1"/>
                </a:solidFill>
                <a:latin typeface="Arial" panose="020B0604020202020204" pitchFamily="34" charset="0"/>
                <a:ea typeface="+mn-ea"/>
                <a:cs typeface="+mn-cs"/>
              </a:rPr>
              <a:t>Humphrey, N. (1976). The Social Function of Intellect. In P. P. G. Bateson &amp; R. A. Hinde (Eds.), </a:t>
            </a:r>
            <a:r>
              <a:rPr lang="en-US" sz="1200" i="1" kern="1200" dirty="0">
                <a:solidFill>
                  <a:schemeClr val="tx1"/>
                </a:solidFill>
                <a:latin typeface="Arial" panose="020B0604020202020204" pitchFamily="34" charset="0"/>
                <a:ea typeface="+mn-ea"/>
                <a:cs typeface="+mn-cs"/>
              </a:rPr>
              <a:t>Growing Points in Ethology</a:t>
            </a:r>
            <a:r>
              <a:rPr lang="en-US" sz="1200" i="0" kern="1200" dirty="0">
                <a:solidFill>
                  <a:schemeClr val="tx1"/>
                </a:solidFill>
                <a:latin typeface="Arial" panose="020B0604020202020204" pitchFamily="34" charset="0"/>
                <a:ea typeface="+mn-ea"/>
                <a:cs typeface="+mn-cs"/>
              </a:rPr>
              <a:t> (pp. 303-317). Cambridge, UK: Cambridge University Press.</a:t>
            </a:r>
            <a:endParaRPr lang="en-GB" dirty="0"/>
          </a:p>
        </p:txBody>
      </p:sp>
      <p:sp>
        <p:nvSpPr>
          <p:cNvPr id="4" name="Slide Number Placeholder 3"/>
          <p:cNvSpPr>
            <a:spLocks noGrp="1"/>
          </p:cNvSpPr>
          <p:nvPr>
            <p:ph type="sldNum" sz="quarter" idx="5"/>
          </p:nvPr>
        </p:nvSpPr>
        <p:spPr/>
        <p:txBody>
          <a:bodyPr/>
          <a:lstStyle/>
          <a:p>
            <a:fld id="{2F42A9C3-C4C6-4101-903E-C3FA7F28B62F}" type="slidenum">
              <a:rPr lang="sl-SI" smtClean="0"/>
              <a:t>6</a:t>
            </a:fld>
            <a:endParaRPr lang="sl-SI"/>
          </a:p>
        </p:txBody>
      </p:sp>
    </p:spTree>
    <p:extLst>
      <p:ext uri="{BB962C8B-B14F-4D97-AF65-F5344CB8AC3E}">
        <p14:creationId xmlns:p14="http://schemas.microsoft.com/office/powerpoint/2010/main" val="689426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Modic, David, Anderson, Ross in Palomäki, Jussi. (2018). We Will Make You Like Our Research: The Development of a Susceptibility-to-Persuasion Scale. </a:t>
            </a:r>
            <a:r>
              <a:rPr lang="en-US" sz="1200" i="1" kern="1200" dirty="0">
                <a:solidFill>
                  <a:schemeClr val="tx1"/>
                </a:solidFill>
                <a:latin typeface="+mn-lt"/>
                <a:ea typeface="+mn-ea"/>
                <a:cs typeface="+mn-cs"/>
              </a:rPr>
              <a:t>PLOS ONE, 13</a:t>
            </a:r>
            <a:r>
              <a:rPr lang="en-US" sz="1200" i="0" kern="1200" dirty="0">
                <a:solidFill>
                  <a:schemeClr val="tx1"/>
                </a:solidFill>
                <a:latin typeface="+mn-lt"/>
                <a:ea typeface="+mn-ea"/>
                <a:cs typeface="+mn-cs"/>
              </a:rPr>
              <a:t>(3), e0194119. </a:t>
            </a:r>
            <a:r>
              <a:rPr lang="en-US" sz="1200" i="0" kern="1200" dirty="0" err="1">
                <a:solidFill>
                  <a:schemeClr val="tx1"/>
                </a:solidFill>
                <a:latin typeface="+mn-lt"/>
                <a:ea typeface="+mn-ea"/>
                <a:cs typeface="+mn-cs"/>
              </a:rPr>
              <a:t>doi</a:t>
            </a:r>
            <a:r>
              <a:rPr lang="en-US" sz="1200" i="0" kern="1200" dirty="0">
                <a:solidFill>
                  <a:schemeClr val="tx1"/>
                </a:solidFill>
                <a:latin typeface="+mn-lt"/>
                <a:ea typeface="+mn-ea"/>
                <a:cs typeface="+mn-cs"/>
              </a:rPr>
              <a:t>: 10.1371/journal.pone.0194119</a:t>
            </a:r>
            <a:endParaRPr lang="en-GB" dirty="0"/>
          </a:p>
        </p:txBody>
      </p:sp>
      <p:sp>
        <p:nvSpPr>
          <p:cNvPr id="4" name="Slide Number Placeholder 3"/>
          <p:cNvSpPr>
            <a:spLocks noGrp="1"/>
          </p:cNvSpPr>
          <p:nvPr>
            <p:ph type="sldNum" sz="quarter" idx="5"/>
          </p:nvPr>
        </p:nvSpPr>
        <p:spPr/>
        <p:txBody>
          <a:bodyPr/>
          <a:lstStyle/>
          <a:p>
            <a:fld id="{2F42A9C3-C4C6-4101-903E-C3FA7F28B62F}" type="slidenum">
              <a:rPr lang="sl-SI" smtClean="0"/>
              <a:t>7</a:t>
            </a:fld>
            <a:endParaRPr lang="sl-SI"/>
          </a:p>
        </p:txBody>
      </p:sp>
    </p:spTree>
    <p:extLst>
      <p:ext uri="{BB962C8B-B14F-4D97-AF65-F5344CB8AC3E}">
        <p14:creationId xmlns:p14="http://schemas.microsoft.com/office/powerpoint/2010/main" val="1966544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42A9C3-C4C6-4101-903E-C3FA7F28B62F}" type="slidenum">
              <a:rPr lang="sl-SI" smtClean="0"/>
              <a:t>8</a:t>
            </a:fld>
            <a:endParaRPr lang="sl-SI"/>
          </a:p>
        </p:txBody>
      </p:sp>
    </p:spTree>
    <p:extLst>
      <p:ext uri="{BB962C8B-B14F-4D97-AF65-F5344CB8AC3E}">
        <p14:creationId xmlns:p14="http://schemas.microsoft.com/office/powerpoint/2010/main" val="3792353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42A9C3-C4C6-4101-903E-C3FA7F28B62F}" type="slidenum">
              <a:rPr lang="sl-SI" smtClean="0"/>
              <a:t>9</a:t>
            </a:fld>
            <a:endParaRPr lang="sl-SI"/>
          </a:p>
        </p:txBody>
      </p:sp>
    </p:spTree>
    <p:extLst>
      <p:ext uri="{BB962C8B-B14F-4D97-AF65-F5344CB8AC3E}">
        <p14:creationId xmlns:p14="http://schemas.microsoft.com/office/powerpoint/2010/main" val="3743444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42A9C3-C4C6-4101-903E-C3FA7F28B62F}" type="slidenum">
              <a:rPr lang="sl-SI" smtClean="0"/>
              <a:t>10</a:t>
            </a:fld>
            <a:endParaRPr lang="sl-SI"/>
          </a:p>
        </p:txBody>
      </p:sp>
    </p:spTree>
    <p:extLst>
      <p:ext uri="{BB962C8B-B14F-4D97-AF65-F5344CB8AC3E}">
        <p14:creationId xmlns:p14="http://schemas.microsoft.com/office/powerpoint/2010/main" val="1312711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a:t>Uredite slog naslova matrice</a:t>
            </a: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l-SI"/>
              <a:t>Kliknite, da uredite slog podnaslova matrice</a:t>
            </a:r>
          </a:p>
        </p:txBody>
      </p:sp>
      <p:sp>
        <p:nvSpPr>
          <p:cNvPr id="4" name="Označba mesta datuma 3"/>
          <p:cNvSpPr>
            <a:spLocks noGrp="1"/>
          </p:cNvSpPr>
          <p:nvPr>
            <p:ph type="dt" sz="half" idx="10"/>
          </p:nvPr>
        </p:nvSpPr>
        <p:spPr/>
        <p:txBody>
          <a:bodyPr/>
          <a:lstStyle/>
          <a:p>
            <a:fld id="{CE223ED0-576F-4980-A6A4-6CE8EE51ED8E}" type="datetime1">
              <a:rPr lang="sl-SI" smtClean="0"/>
              <a:t>20. 12. 2018</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96766CA0-481E-4A77-99EC-C64FAE6E300B}" type="slidenum">
              <a:rPr lang="sl-SI" smtClean="0"/>
              <a:t>‹#›</a:t>
            </a:fld>
            <a:endParaRPr lang="sl-SI"/>
          </a:p>
        </p:txBody>
      </p:sp>
    </p:spTree>
    <p:extLst>
      <p:ext uri="{BB962C8B-B14F-4D97-AF65-F5344CB8AC3E}">
        <p14:creationId xmlns:p14="http://schemas.microsoft.com/office/powerpoint/2010/main" val="133048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7A387F48-DEA0-4250-BB91-D25DEAE1CFD0}" type="datetime1">
              <a:rPr lang="sl-SI" smtClean="0"/>
              <a:t>20. 12. 2018</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96766CA0-481E-4A77-99EC-C64FAE6E300B}" type="slidenum">
              <a:rPr lang="sl-SI" smtClean="0"/>
              <a:t>‹#›</a:t>
            </a:fld>
            <a:endParaRPr lang="sl-SI"/>
          </a:p>
        </p:txBody>
      </p:sp>
    </p:spTree>
    <p:extLst>
      <p:ext uri="{BB962C8B-B14F-4D97-AF65-F5344CB8AC3E}">
        <p14:creationId xmlns:p14="http://schemas.microsoft.com/office/powerpoint/2010/main" val="1737442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2" y="365125"/>
            <a:ext cx="2628900" cy="5811838"/>
          </a:xfrm>
        </p:spPr>
        <p:txBody>
          <a:bodyPr vert="eaVert"/>
          <a:lstStyle/>
          <a:p>
            <a:r>
              <a:rPr lang="sl-SI"/>
              <a:t>Uredite slog naslova matrice</a:t>
            </a:r>
          </a:p>
        </p:txBody>
      </p:sp>
      <p:sp>
        <p:nvSpPr>
          <p:cNvPr id="3" name="Označba mesta navpičnega besedila 2"/>
          <p:cNvSpPr>
            <a:spLocks noGrp="1"/>
          </p:cNvSpPr>
          <p:nvPr>
            <p:ph type="body" orient="vert" idx="1"/>
          </p:nvPr>
        </p:nvSpPr>
        <p:spPr>
          <a:xfrm>
            <a:off x="838203"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8E5F7D6F-536E-4AFB-97CD-71D2D45EA746}" type="datetime1">
              <a:rPr lang="sl-SI" smtClean="0"/>
              <a:t>20. 12. 2018</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96766CA0-481E-4A77-99EC-C64FAE6E300B}" type="slidenum">
              <a:rPr lang="sl-SI" smtClean="0"/>
              <a:t>‹#›</a:t>
            </a:fld>
            <a:endParaRPr lang="sl-SI"/>
          </a:p>
        </p:txBody>
      </p:sp>
    </p:spTree>
    <p:extLst>
      <p:ext uri="{BB962C8B-B14F-4D97-AF65-F5344CB8AC3E}">
        <p14:creationId xmlns:p14="http://schemas.microsoft.com/office/powerpoint/2010/main" val="3281610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BDDCE070-32AE-4DF6-AFB7-E996C3248A64}" type="datetime1">
              <a:rPr lang="sl-SI" smtClean="0"/>
              <a:t>20. 12. 2018</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96766CA0-481E-4A77-99EC-C64FAE6E300B}" type="slidenum">
              <a:rPr lang="sl-SI" smtClean="0"/>
              <a:t>‹#›</a:t>
            </a:fld>
            <a:endParaRPr lang="sl-SI"/>
          </a:p>
        </p:txBody>
      </p:sp>
    </p:spTree>
    <p:extLst>
      <p:ext uri="{BB962C8B-B14F-4D97-AF65-F5344CB8AC3E}">
        <p14:creationId xmlns:p14="http://schemas.microsoft.com/office/powerpoint/2010/main" val="2641760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1" y="1709744"/>
            <a:ext cx="10515600" cy="2852737"/>
          </a:xfrm>
        </p:spPr>
        <p:txBody>
          <a:bodyPr anchor="b"/>
          <a:lstStyle>
            <a:lvl1pPr>
              <a:defRPr sz="6000"/>
            </a:lvl1pPr>
          </a:lstStyle>
          <a:p>
            <a:r>
              <a:rPr lang="sl-SI"/>
              <a:t>Uredite slog naslova matrice</a:t>
            </a:r>
          </a:p>
        </p:txBody>
      </p:sp>
      <p:sp>
        <p:nvSpPr>
          <p:cNvPr id="3" name="Označba mesta besedila 2"/>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sl-SI"/>
              <a:t>Uredite sloge besedila matrice</a:t>
            </a:r>
          </a:p>
        </p:txBody>
      </p:sp>
      <p:sp>
        <p:nvSpPr>
          <p:cNvPr id="4" name="Označba mesta datuma 3"/>
          <p:cNvSpPr>
            <a:spLocks noGrp="1"/>
          </p:cNvSpPr>
          <p:nvPr>
            <p:ph type="dt" sz="half" idx="10"/>
          </p:nvPr>
        </p:nvSpPr>
        <p:spPr/>
        <p:txBody>
          <a:bodyPr/>
          <a:lstStyle/>
          <a:p>
            <a:fld id="{4AB9F7C9-633A-492E-A0AD-103F8C23363E}" type="datetime1">
              <a:rPr lang="sl-SI" smtClean="0"/>
              <a:t>20. 12. 2018</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96766CA0-481E-4A77-99EC-C64FAE6E300B}" type="slidenum">
              <a:rPr lang="sl-SI" smtClean="0"/>
              <a:t>‹#›</a:t>
            </a:fld>
            <a:endParaRPr lang="sl-SI"/>
          </a:p>
        </p:txBody>
      </p:sp>
    </p:spTree>
    <p:extLst>
      <p:ext uri="{BB962C8B-B14F-4D97-AF65-F5344CB8AC3E}">
        <p14:creationId xmlns:p14="http://schemas.microsoft.com/office/powerpoint/2010/main" val="2288370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p:cNvSpPr>
            <a:spLocks noGrp="1"/>
          </p:cNvSpPr>
          <p:nvPr>
            <p:ph type="dt" sz="half" idx="10"/>
          </p:nvPr>
        </p:nvSpPr>
        <p:spPr/>
        <p:txBody>
          <a:bodyPr/>
          <a:lstStyle/>
          <a:p>
            <a:fld id="{2EB0F9C8-6DC8-4D2C-8C94-980285E85093}" type="datetime1">
              <a:rPr lang="sl-SI" smtClean="0"/>
              <a:t>20. 12. 2018</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96766CA0-481E-4A77-99EC-C64FAE6E300B}" type="slidenum">
              <a:rPr lang="sl-SI" smtClean="0"/>
              <a:t>‹#›</a:t>
            </a:fld>
            <a:endParaRPr lang="sl-SI"/>
          </a:p>
        </p:txBody>
      </p:sp>
    </p:spTree>
    <p:extLst>
      <p:ext uri="{BB962C8B-B14F-4D97-AF65-F5344CB8AC3E}">
        <p14:creationId xmlns:p14="http://schemas.microsoft.com/office/powerpoint/2010/main" val="1643317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9"/>
            <a:ext cx="10515600" cy="1325563"/>
          </a:xfrm>
        </p:spPr>
        <p:txBody>
          <a:bodyPr/>
          <a:lstStyle/>
          <a:p>
            <a:r>
              <a:rPr lang="sl-SI"/>
              <a:t>Uredite slog naslova matrice</a:t>
            </a:r>
          </a:p>
        </p:txBody>
      </p:sp>
      <p:sp>
        <p:nvSpPr>
          <p:cNvPr id="3" name="Označba mesta besedila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sl-SI"/>
              <a:t>Uredite sloge besedila matrice</a:t>
            </a:r>
          </a:p>
        </p:txBody>
      </p:sp>
      <p:sp>
        <p:nvSpPr>
          <p:cNvPr id="4" name="Označba mesta vsebine 3"/>
          <p:cNvSpPr>
            <a:spLocks noGrp="1"/>
          </p:cNvSpPr>
          <p:nvPr>
            <p:ph sz="half" idx="2"/>
          </p:nvPr>
        </p:nvSpPr>
        <p:spPr>
          <a:xfrm>
            <a:off x="839789"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6172203"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sl-SI"/>
              <a:t>Uredite sloge besedila matrice</a:t>
            </a:r>
          </a:p>
        </p:txBody>
      </p:sp>
      <p:sp>
        <p:nvSpPr>
          <p:cNvPr id="6" name="Označba mesta vsebine 5"/>
          <p:cNvSpPr>
            <a:spLocks noGrp="1"/>
          </p:cNvSpPr>
          <p:nvPr>
            <p:ph sz="quarter" idx="4"/>
          </p:nvPr>
        </p:nvSpPr>
        <p:spPr>
          <a:xfrm>
            <a:off x="6172203"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p:cNvSpPr>
            <a:spLocks noGrp="1"/>
          </p:cNvSpPr>
          <p:nvPr>
            <p:ph type="dt" sz="half" idx="10"/>
          </p:nvPr>
        </p:nvSpPr>
        <p:spPr/>
        <p:txBody>
          <a:bodyPr/>
          <a:lstStyle/>
          <a:p>
            <a:fld id="{329C0DD5-C273-4E70-B995-0B3AE015C031}" type="datetime1">
              <a:rPr lang="sl-SI" smtClean="0"/>
              <a:t>20. 12. 2018</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96766CA0-481E-4A77-99EC-C64FAE6E300B}" type="slidenum">
              <a:rPr lang="sl-SI" smtClean="0"/>
              <a:t>‹#›</a:t>
            </a:fld>
            <a:endParaRPr lang="sl-SI"/>
          </a:p>
        </p:txBody>
      </p:sp>
    </p:spTree>
    <p:extLst>
      <p:ext uri="{BB962C8B-B14F-4D97-AF65-F5344CB8AC3E}">
        <p14:creationId xmlns:p14="http://schemas.microsoft.com/office/powerpoint/2010/main" val="3481371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datuma 2"/>
          <p:cNvSpPr>
            <a:spLocks noGrp="1"/>
          </p:cNvSpPr>
          <p:nvPr>
            <p:ph type="dt" sz="half" idx="10"/>
          </p:nvPr>
        </p:nvSpPr>
        <p:spPr/>
        <p:txBody>
          <a:bodyPr/>
          <a:lstStyle/>
          <a:p>
            <a:fld id="{060695B7-660D-4973-BFFD-5E44794A20E2}" type="datetime1">
              <a:rPr lang="sl-SI" smtClean="0"/>
              <a:t>20. 12. 2018</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96766CA0-481E-4A77-99EC-C64FAE6E300B}" type="slidenum">
              <a:rPr lang="sl-SI" smtClean="0"/>
              <a:t>‹#›</a:t>
            </a:fld>
            <a:endParaRPr lang="sl-SI"/>
          </a:p>
        </p:txBody>
      </p:sp>
    </p:spTree>
    <p:extLst>
      <p:ext uri="{BB962C8B-B14F-4D97-AF65-F5344CB8AC3E}">
        <p14:creationId xmlns:p14="http://schemas.microsoft.com/office/powerpoint/2010/main" val="2390837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E99E766F-63D9-4828-9BD0-C4875292DB3A}" type="datetime1">
              <a:rPr lang="sl-SI" smtClean="0"/>
              <a:t>20. 12. 2018</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96766CA0-481E-4A77-99EC-C64FAE6E300B}" type="slidenum">
              <a:rPr lang="sl-SI" smtClean="0"/>
              <a:t>‹#›</a:t>
            </a:fld>
            <a:endParaRPr lang="sl-SI"/>
          </a:p>
        </p:txBody>
      </p:sp>
    </p:spTree>
    <p:extLst>
      <p:ext uri="{BB962C8B-B14F-4D97-AF65-F5344CB8AC3E}">
        <p14:creationId xmlns:p14="http://schemas.microsoft.com/office/powerpoint/2010/main" val="332940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vsebine 2"/>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D5948F5C-E4DD-4842-B51D-BEF34F6FBBCC}" type="datetime1">
              <a:rPr lang="sl-SI" smtClean="0"/>
              <a:t>20. 12. 2018</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96766CA0-481E-4A77-99EC-C64FAE6E300B}" type="slidenum">
              <a:rPr lang="sl-SI" smtClean="0"/>
              <a:t>‹#›</a:t>
            </a:fld>
            <a:endParaRPr lang="sl-SI"/>
          </a:p>
        </p:txBody>
      </p:sp>
    </p:spTree>
    <p:extLst>
      <p:ext uri="{BB962C8B-B14F-4D97-AF65-F5344CB8AC3E}">
        <p14:creationId xmlns:p14="http://schemas.microsoft.com/office/powerpoint/2010/main" val="2770845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slike 2"/>
          <p:cNvSpPr>
            <a:spLocks noGrp="1"/>
          </p:cNvSpPr>
          <p:nvPr>
            <p:ph type="pic" idx="1"/>
          </p:nvPr>
        </p:nvSpPr>
        <p:spPr>
          <a:xfrm>
            <a:off x="5183188" y="987431"/>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AC9A5895-B21F-4DD4-87E3-6140762D11E2}" type="datetime1">
              <a:rPr lang="sl-SI" smtClean="0"/>
              <a:t>20. 12. 2018</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96766CA0-481E-4A77-99EC-C64FAE6E300B}" type="slidenum">
              <a:rPr lang="sl-SI" smtClean="0"/>
              <a:t>‹#›</a:t>
            </a:fld>
            <a:endParaRPr lang="sl-SI"/>
          </a:p>
        </p:txBody>
      </p:sp>
    </p:spTree>
    <p:extLst>
      <p:ext uri="{BB962C8B-B14F-4D97-AF65-F5344CB8AC3E}">
        <p14:creationId xmlns:p14="http://schemas.microsoft.com/office/powerpoint/2010/main" val="2043352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sl-SI"/>
              <a:t>Uredite slog naslova matrice</a:t>
            </a:r>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10619A-AC1E-42CD-ABE9-CF1B76731BD0}" type="datetime1">
              <a:rPr lang="sl-SI" smtClean="0"/>
              <a:t>20. 12. 2018</a:t>
            </a:fld>
            <a:endParaRPr lang="sl-SI"/>
          </a:p>
        </p:txBody>
      </p:sp>
      <p:sp>
        <p:nvSpPr>
          <p:cNvPr id="5" name="Označba mesta noge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766CA0-481E-4A77-99EC-C64FAE6E300B}" type="slidenum">
              <a:rPr lang="sl-SI" smtClean="0"/>
              <a:t>‹#›</a:t>
            </a:fld>
            <a:endParaRPr lang="sl-SI"/>
          </a:p>
        </p:txBody>
      </p:sp>
    </p:spTree>
    <p:extLst>
      <p:ext uri="{BB962C8B-B14F-4D97-AF65-F5344CB8AC3E}">
        <p14:creationId xmlns:p14="http://schemas.microsoft.com/office/powerpoint/2010/main" val="3373515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jpeg"/><Relationship Id="rId7"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jpeg"/><Relationship Id="rId9"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david.deception.org.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PoljeZBesedilom 3"/>
          <p:cNvSpPr txBox="1"/>
          <p:nvPr/>
        </p:nvSpPr>
        <p:spPr>
          <a:xfrm>
            <a:off x="5806441" y="2601846"/>
            <a:ext cx="6101333" cy="2585323"/>
          </a:xfrm>
          <a:prstGeom prst="rect">
            <a:avLst/>
          </a:prstGeom>
          <a:noFill/>
        </p:spPr>
        <p:txBody>
          <a:bodyPr wrap="square" rtlCol="0">
            <a:spAutoFit/>
          </a:bodyPr>
          <a:lstStyle/>
          <a:p>
            <a:pPr algn="ctr"/>
            <a:r>
              <a:rPr lang="sl-SI" sz="5400" b="1" dirty="0">
                <a:solidFill>
                  <a:schemeClr val="bg1"/>
                </a:solidFill>
                <a:latin typeface="Garamond" charset="0"/>
                <a:ea typeface="Garamond" charset="0"/>
                <a:cs typeface="Garamond" charset="0"/>
              </a:rPr>
              <a:t>Psihologija računalniške varnosti</a:t>
            </a:r>
          </a:p>
        </p:txBody>
      </p:sp>
      <p:sp>
        <p:nvSpPr>
          <p:cNvPr id="6" name="Označba mesta številke diapozitiva 5"/>
          <p:cNvSpPr>
            <a:spLocks noGrp="1"/>
          </p:cNvSpPr>
          <p:nvPr>
            <p:ph type="sldNum" sz="quarter" idx="12"/>
          </p:nvPr>
        </p:nvSpPr>
        <p:spPr/>
        <p:txBody>
          <a:bodyPr/>
          <a:lstStyle/>
          <a:p>
            <a:fld id="{96766CA0-481E-4A77-99EC-C64FAE6E300B}" type="slidenum">
              <a:rPr lang="sl-SI" smtClean="0"/>
              <a:t>1</a:t>
            </a:fld>
            <a:endParaRPr lang="sl-SI"/>
          </a:p>
        </p:txBody>
      </p:sp>
      <p:sp>
        <p:nvSpPr>
          <p:cNvPr id="8" name="PoljeZBesedilom 7"/>
          <p:cNvSpPr txBox="1"/>
          <p:nvPr/>
        </p:nvSpPr>
        <p:spPr>
          <a:xfrm>
            <a:off x="2666197" y="5427044"/>
            <a:ext cx="1435769" cy="430887"/>
          </a:xfrm>
          <a:prstGeom prst="rect">
            <a:avLst/>
          </a:prstGeom>
          <a:noFill/>
        </p:spPr>
        <p:txBody>
          <a:bodyPr wrap="square" rtlCol="0">
            <a:spAutoFit/>
          </a:bodyPr>
          <a:lstStyle/>
          <a:p>
            <a:pPr algn="ctr"/>
            <a:r>
              <a:rPr lang="en-US" sz="2200" dirty="0">
                <a:solidFill>
                  <a:schemeClr val="bg1"/>
                </a:solidFill>
                <a:latin typeface="Garamond" charset="0"/>
                <a:ea typeface="Garamond" charset="0"/>
                <a:cs typeface="Garamond" charset="0"/>
              </a:rPr>
              <a:t>21/12/18</a:t>
            </a:r>
            <a:endParaRPr lang="sl-SI" sz="2200" dirty="0">
              <a:solidFill>
                <a:schemeClr val="bg1"/>
              </a:solidFill>
              <a:latin typeface="Garamond" charset="0"/>
              <a:ea typeface="Garamond" charset="0"/>
              <a:cs typeface="Garamond" charset="0"/>
            </a:endParaRPr>
          </a:p>
        </p:txBody>
      </p:sp>
      <p:sp>
        <p:nvSpPr>
          <p:cNvPr id="5" name="PoljeZBesedilom 4"/>
          <p:cNvSpPr txBox="1"/>
          <p:nvPr/>
        </p:nvSpPr>
        <p:spPr>
          <a:xfrm>
            <a:off x="5970494" y="5187169"/>
            <a:ext cx="5937280" cy="646331"/>
          </a:xfrm>
          <a:prstGeom prst="rect">
            <a:avLst/>
          </a:prstGeom>
          <a:noFill/>
        </p:spPr>
        <p:txBody>
          <a:bodyPr wrap="square" rtlCol="0">
            <a:spAutoFit/>
          </a:bodyPr>
          <a:lstStyle/>
          <a:p>
            <a:pPr algn="ctr"/>
            <a:r>
              <a:rPr lang="en-US" sz="3600" dirty="0">
                <a:solidFill>
                  <a:schemeClr val="bg1"/>
                </a:solidFill>
                <a:latin typeface="Garamond" charset="0"/>
                <a:ea typeface="Garamond" charset="0"/>
                <a:cs typeface="Garamond" charset="0"/>
              </a:rPr>
              <a:t>dr. David Modic</a:t>
            </a:r>
            <a:endParaRPr lang="sl-SI" sz="3600" dirty="0">
              <a:solidFill>
                <a:schemeClr val="bg1"/>
              </a:solidFill>
              <a:latin typeface="Garamond" charset="0"/>
              <a:ea typeface="Garamond" charset="0"/>
              <a:cs typeface="Garamond" charset="0"/>
            </a:endParaRPr>
          </a:p>
        </p:txBody>
      </p:sp>
      <p:pic>
        <p:nvPicPr>
          <p:cNvPr id="3" name="Picture 2">
            <a:extLst>
              <a:ext uri="{FF2B5EF4-FFF2-40B4-BE49-F238E27FC236}">
                <a16:creationId xmlns:a16="http://schemas.microsoft.com/office/drawing/2014/main" id="{D1756926-4078-445A-937A-1E1179E4CA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1712" y="3054261"/>
            <a:ext cx="1788970" cy="840246"/>
          </a:xfrm>
          <a:prstGeom prst="rect">
            <a:avLst/>
          </a:prstGeom>
        </p:spPr>
      </p:pic>
      <p:sp>
        <p:nvSpPr>
          <p:cNvPr id="7" name="PoljeZBesedilom 4">
            <a:extLst>
              <a:ext uri="{FF2B5EF4-FFF2-40B4-BE49-F238E27FC236}">
                <a16:creationId xmlns:a16="http://schemas.microsoft.com/office/drawing/2014/main" id="{6CEFCA12-1567-4DE2-ADAB-E8B7906FA63A}"/>
              </a:ext>
            </a:extLst>
          </p:cNvPr>
          <p:cNvSpPr txBox="1"/>
          <p:nvPr/>
        </p:nvSpPr>
        <p:spPr>
          <a:xfrm>
            <a:off x="1" y="6513397"/>
            <a:ext cx="12192000" cy="369332"/>
          </a:xfrm>
          <a:prstGeom prst="rect">
            <a:avLst/>
          </a:prstGeom>
          <a:noFill/>
        </p:spPr>
        <p:txBody>
          <a:bodyPr wrap="square" rtlCol="0">
            <a:spAutoFit/>
          </a:bodyPr>
          <a:lstStyle/>
          <a:p>
            <a:pPr algn="ctr"/>
            <a:r>
              <a:rPr lang="en-US" sz="1400" dirty="0" err="1">
                <a:solidFill>
                  <a:schemeClr val="bg1"/>
                </a:solidFill>
                <a:effectLst>
                  <a:outerShdw blurRad="38100" dist="38100" dir="2700000" algn="tl">
                    <a:srgbClr val="000000">
                      <a:alpha val="43137"/>
                    </a:srgbClr>
                  </a:outerShdw>
                </a:effectLst>
                <a:latin typeface="Garamond" charset="0"/>
                <a:ea typeface="Garamond" charset="0"/>
                <a:cs typeface="Garamond" charset="0"/>
              </a:rPr>
              <a:t>Vsebina</a:t>
            </a:r>
            <a:r>
              <a:rPr lang="en-US" sz="1400" dirty="0">
                <a:solidFill>
                  <a:schemeClr val="bg1"/>
                </a:solidFill>
                <a:effectLst>
                  <a:outerShdw blurRad="38100" dist="38100" dir="2700000" algn="tl">
                    <a:srgbClr val="000000">
                      <a:alpha val="43137"/>
                    </a:srgbClr>
                  </a:outerShdw>
                </a:effectLst>
                <a:latin typeface="Garamond" charset="0"/>
                <a:ea typeface="Garamond" charset="0"/>
                <a:cs typeface="Garamond" charset="0"/>
              </a:rPr>
              <a:t> </a:t>
            </a:r>
            <a:r>
              <a:rPr lang="en-US" sz="1400" dirty="0" err="1">
                <a:solidFill>
                  <a:schemeClr val="bg1"/>
                </a:solidFill>
                <a:effectLst>
                  <a:outerShdw blurRad="38100" dist="38100" dir="2700000" algn="tl">
                    <a:srgbClr val="000000">
                      <a:alpha val="43137"/>
                    </a:srgbClr>
                  </a:outerShdw>
                </a:effectLst>
                <a:latin typeface="Garamond" charset="0"/>
                <a:ea typeface="Garamond" charset="0"/>
                <a:cs typeface="Garamond" charset="0"/>
              </a:rPr>
              <a:t>predstavitve</a:t>
            </a:r>
            <a:r>
              <a:rPr lang="en-US" sz="1400" dirty="0">
                <a:solidFill>
                  <a:schemeClr val="bg1"/>
                </a:solidFill>
                <a:effectLst>
                  <a:outerShdw blurRad="38100" dist="38100" dir="2700000" algn="tl">
                    <a:srgbClr val="000000">
                      <a:alpha val="43137"/>
                    </a:srgbClr>
                  </a:outerShdw>
                </a:effectLst>
                <a:latin typeface="Garamond" charset="0"/>
                <a:ea typeface="Garamond" charset="0"/>
                <a:cs typeface="Garamond" charset="0"/>
              </a:rPr>
              <a:t> </a:t>
            </a:r>
            <a:r>
              <a:rPr lang="en-US" sz="1400" dirty="0" err="1">
                <a:solidFill>
                  <a:schemeClr val="bg1"/>
                </a:solidFill>
                <a:effectLst>
                  <a:outerShdw blurRad="38100" dist="38100" dir="2700000" algn="tl">
                    <a:srgbClr val="000000">
                      <a:alpha val="43137"/>
                    </a:srgbClr>
                  </a:outerShdw>
                </a:effectLst>
                <a:latin typeface="Garamond" charset="0"/>
                <a:ea typeface="Garamond" charset="0"/>
                <a:cs typeface="Garamond" charset="0"/>
              </a:rPr>
              <a:t>je</a:t>
            </a:r>
            <a:r>
              <a:rPr lang="en-US" sz="1400" dirty="0">
                <a:solidFill>
                  <a:schemeClr val="bg1"/>
                </a:solidFill>
                <a:effectLst>
                  <a:outerShdw blurRad="38100" dist="38100" dir="2700000" algn="tl">
                    <a:srgbClr val="000000">
                      <a:alpha val="43137"/>
                    </a:srgbClr>
                  </a:outerShdw>
                </a:effectLst>
                <a:latin typeface="Garamond" charset="0"/>
                <a:ea typeface="Garamond" charset="0"/>
                <a:cs typeface="Garamond" charset="0"/>
              </a:rPr>
              <a:t> last </a:t>
            </a:r>
            <a:r>
              <a:rPr lang="en-US" sz="1400" dirty="0" err="1">
                <a:solidFill>
                  <a:schemeClr val="bg1"/>
                </a:solidFill>
                <a:effectLst>
                  <a:outerShdw blurRad="38100" dist="38100" dir="2700000" algn="tl">
                    <a:srgbClr val="000000">
                      <a:alpha val="43137"/>
                    </a:srgbClr>
                  </a:outerShdw>
                </a:effectLst>
                <a:latin typeface="Garamond" charset="0"/>
                <a:ea typeface="Garamond" charset="0"/>
                <a:cs typeface="Garamond" charset="0"/>
              </a:rPr>
              <a:t>avtorja</a:t>
            </a:r>
            <a:r>
              <a:rPr lang="en-US" sz="1400" dirty="0">
                <a:solidFill>
                  <a:schemeClr val="bg1"/>
                </a:solidFill>
                <a:effectLst>
                  <a:outerShdw blurRad="38100" dist="38100" dir="2700000" algn="tl">
                    <a:srgbClr val="000000">
                      <a:alpha val="43137"/>
                    </a:srgbClr>
                  </a:outerShdw>
                </a:effectLst>
                <a:latin typeface="Garamond" charset="0"/>
                <a:ea typeface="Garamond" charset="0"/>
                <a:cs typeface="Garamond" charset="0"/>
              </a:rPr>
              <a:t>. </a:t>
            </a:r>
            <a:r>
              <a:rPr lang="en-US" sz="1400" dirty="0" err="1">
                <a:solidFill>
                  <a:schemeClr val="bg1"/>
                </a:solidFill>
                <a:effectLst>
                  <a:outerShdw blurRad="38100" dist="38100" dir="2700000" algn="tl">
                    <a:srgbClr val="000000">
                      <a:alpha val="43137"/>
                    </a:srgbClr>
                  </a:outerShdw>
                </a:effectLst>
                <a:latin typeface="Garamond" charset="0"/>
                <a:ea typeface="Garamond" charset="0"/>
                <a:cs typeface="Garamond" charset="0"/>
              </a:rPr>
              <a:t>Logotipi</a:t>
            </a:r>
            <a:r>
              <a:rPr lang="en-US" sz="1400" dirty="0">
                <a:solidFill>
                  <a:schemeClr val="bg1"/>
                </a:solidFill>
                <a:effectLst>
                  <a:outerShdw blurRad="38100" dist="38100" dir="2700000" algn="tl">
                    <a:srgbClr val="000000">
                      <a:alpha val="43137"/>
                    </a:srgbClr>
                  </a:outerShdw>
                </a:effectLst>
                <a:latin typeface="Garamond" charset="0"/>
                <a:ea typeface="Garamond" charset="0"/>
                <a:cs typeface="Garamond" charset="0"/>
              </a:rPr>
              <a:t> </a:t>
            </a:r>
            <a:r>
              <a:rPr lang="en-US" sz="1400" dirty="0" err="1">
                <a:solidFill>
                  <a:schemeClr val="bg1"/>
                </a:solidFill>
                <a:effectLst>
                  <a:outerShdw blurRad="38100" dist="38100" dir="2700000" algn="tl">
                    <a:srgbClr val="000000">
                      <a:alpha val="43137"/>
                    </a:srgbClr>
                  </a:outerShdw>
                </a:effectLst>
                <a:latin typeface="Garamond" charset="0"/>
                <a:ea typeface="Garamond" charset="0"/>
                <a:cs typeface="Garamond" charset="0"/>
              </a:rPr>
              <a:t>organizacij</a:t>
            </a:r>
            <a:r>
              <a:rPr lang="en-US" sz="1400" dirty="0">
                <a:solidFill>
                  <a:schemeClr val="bg1"/>
                </a:solidFill>
                <a:effectLst>
                  <a:outerShdw blurRad="38100" dist="38100" dir="2700000" algn="tl">
                    <a:srgbClr val="000000">
                      <a:alpha val="43137"/>
                    </a:srgbClr>
                  </a:outerShdw>
                </a:effectLst>
                <a:latin typeface="Garamond" charset="0"/>
                <a:ea typeface="Garamond" charset="0"/>
                <a:cs typeface="Garamond" charset="0"/>
              </a:rPr>
              <a:t> </a:t>
            </a:r>
            <a:r>
              <a:rPr lang="en-US" sz="1400" dirty="0" err="1">
                <a:solidFill>
                  <a:schemeClr val="bg1"/>
                </a:solidFill>
                <a:effectLst>
                  <a:outerShdw blurRad="38100" dist="38100" dir="2700000" algn="tl">
                    <a:srgbClr val="000000">
                      <a:alpha val="43137"/>
                    </a:srgbClr>
                  </a:outerShdw>
                </a:effectLst>
                <a:latin typeface="Garamond" charset="0"/>
                <a:ea typeface="Garamond" charset="0"/>
                <a:cs typeface="Garamond" charset="0"/>
              </a:rPr>
              <a:t>na</a:t>
            </a:r>
            <a:r>
              <a:rPr lang="en-US" sz="1400" dirty="0">
                <a:solidFill>
                  <a:schemeClr val="bg1"/>
                </a:solidFill>
                <a:effectLst>
                  <a:outerShdw blurRad="38100" dist="38100" dir="2700000" algn="tl">
                    <a:srgbClr val="000000">
                      <a:alpha val="43137"/>
                    </a:srgbClr>
                  </a:outerShdw>
                </a:effectLst>
                <a:latin typeface="Garamond" charset="0"/>
                <a:ea typeface="Garamond" charset="0"/>
                <a:cs typeface="Garamond" charset="0"/>
              </a:rPr>
              <a:t> </a:t>
            </a:r>
            <a:r>
              <a:rPr lang="en-US" sz="1400" dirty="0" err="1">
                <a:solidFill>
                  <a:schemeClr val="bg1"/>
                </a:solidFill>
                <a:effectLst>
                  <a:outerShdw blurRad="38100" dist="38100" dir="2700000" algn="tl">
                    <a:srgbClr val="000000">
                      <a:alpha val="43137"/>
                    </a:srgbClr>
                  </a:outerShdw>
                </a:effectLst>
                <a:latin typeface="Garamond" charset="0"/>
                <a:ea typeface="Garamond" charset="0"/>
                <a:cs typeface="Garamond" charset="0"/>
              </a:rPr>
              <a:t>tej</a:t>
            </a:r>
            <a:r>
              <a:rPr lang="en-US" sz="1400" dirty="0">
                <a:solidFill>
                  <a:schemeClr val="bg1"/>
                </a:solidFill>
                <a:effectLst>
                  <a:outerShdw blurRad="38100" dist="38100" dir="2700000" algn="tl">
                    <a:srgbClr val="000000">
                      <a:alpha val="43137"/>
                    </a:srgbClr>
                  </a:outerShdw>
                </a:effectLst>
                <a:latin typeface="Garamond" charset="0"/>
                <a:ea typeface="Garamond" charset="0"/>
                <a:cs typeface="Garamond" charset="0"/>
              </a:rPr>
              <a:t> </a:t>
            </a:r>
            <a:r>
              <a:rPr lang="en-US" sz="1400" dirty="0" err="1">
                <a:solidFill>
                  <a:schemeClr val="bg1"/>
                </a:solidFill>
                <a:effectLst>
                  <a:outerShdw blurRad="38100" dist="38100" dir="2700000" algn="tl">
                    <a:srgbClr val="000000">
                      <a:alpha val="43137"/>
                    </a:srgbClr>
                  </a:outerShdw>
                </a:effectLst>
                <a:latin typeface="Garamond" charset="0"/>
                <a:ea typeface="Garamond" charset="0"/>
                <a:cs typeface="Garamond" charset="0"/>
              </a:rPr>
              <a:t>strani</a:t>
            </a:r>
            <a:r>
              <a:rPr lang="en-US" sz="1400" dirty="0">
                <a:solidFill>
                  <a:schemeClr val="bg1"/>
                </a:solidFill>
                <a:effectLst>
                  <a:outerShdw blurRad="38100" dist="38100" dir="2700000" algn="tl">
                    <a:srgbClr val="000000">
                      <a:alpha val="43137"/>
                    </a:srgbClr>
                  </a:outerShdw>
                </a:effectLst>
                <a:latin typeface="Garamond" charset="0"/>
                <a:ea typeface="Garamond" charset="0"/>
                <a:cs typeface="Garamond" charset="0"/>
              </a:rPr>
              <a:t> ne </a:t>
            </a:r>
            <a:r>
              <a:rPr lang="en-US" sz="1400" dirty="0" err="1">
                <a:solidFill>
                  <a:schemeClr val="bg1"/>
                </a:solidFill>
                <a:effectLst>
                  <a:outerShdw blurRad="38100" dist="38100" dir="2700000" algn="tl">
                    <a:srgbClr val="000000">
                      <a:alpha val="43137"/>
                    </a:srgbClr>
                  </a:outerShdw>
                </a:effectLst>
                <a:latin typeface="Garamond" charset="0"/>
                <a:ea typeface="Garamond" charset="0"/>
                <a:cs typeface="Garamond" charset="0"/>
              </a:rPr>
              <a:t>predstavljajo</a:t>
            </a:r>
            <a:r>
              <a:rPr lang="en-US" sz="1400" dirty="0">
                <a:solidFill>
                  <a:schemeClr val="bg1"/>
                </a:solidFill>
                <a:effectLst>
                  <a:outerShdw blurRad="38100" dist="38100" dir="2700000" algn="tl">
                    <a:srgbClr val="000000">
                      <a:alpha val="43137"/>
                    </a:srgbClr>
                  </a:outerShdw>
                </a:effectLst>
                <a:latin typeface="Garamond" charset="0"/>
                <a:ea typeface="Garamond" charset="0"/>
                <a:cs typeface="Garamond" charset="0"/>
              </a:rPr>
              <a:t> </a:t>
            </a:r>
            <a:r>
              <a:rPr lang="en-US" sz="1400" dirty="0" err="1">
                <a:solidFill>
                  <a:schemeClr val="bg1"/>
                </a:solidFill>
                <a:effectLst>
                  <a:outerShdw blurRad="38100" dist="38100" dir="2700000" algn="tl">
                    <a:srgbClr val="000000">
                      <a:alpha val="43137"/>
                    </a:srgbClr>
                  </a:outerShdw>
                </a:effectLst>
                <a:latin typeface="Garamond" charset="0"/>
                <a:ea typeface="Garamond" charset="0"/>
                <a:cs typeface="Garamond" charset="0"/>
              </a:rPr>
              <a:t>prenosa</a:t>
            </a:r>
            <a:r>
              <a:rPr lang="en-US" sz="1400" dirty="0">
                <a:solidFill>
                  <a:schemeClr val="bg1"/>
                </a:solidFill>
                <a:effectLst>
                  <a:outerShdw blurRad="38100" dist="38100" dir="2700000" algn="tl">
                    <a:srgbClr val="000000">
                      <a:alpha val="43137"/>
                    </a:srgbClr>
                  </a:outerShdw>
                </a:effectLst>
                <a:latin typeface="Garamond" charset="0"/>
                <a:ea typeface="Garamond" charset="0"/>
                <a:cs typeface="Garamond" charset="0"/>
              </a:rPr>
              <a:t> </a:t>
            </a:r>
            <a:r>
              <a:rPr lang="en-US" sz="1400" dirty="0" err="1">
                <a:solidFill>
                  <a:schemeClr val="bg1"/>
                </a:solidFill>
                <a:effectLst>
                  <a:outerShdw blurRad="38100" dist="38100" dir="2700000" algn="tl">
                    <a:srgbClr val="000000">
                      <a:alpha val="43137"/>
                    </a:srgbClr>
                  </a:outerShdw>
                </a:effectLst>
                <a:latin typeface="Garamond" charset="0"/>
                <a:ea typeface="Garamond" charset="0"/>
                <a:cs typeface="Garamond" charset="0"/>
              </a:rPr>
              <a:t>avtorskih</a:t>
            </a:r>
            <a:r>
              <a:rPr lang="en-US" sz="1400" dirty="0">
                <a:solidFill>
                  <a:schemeClr val="bg1"/>
                </a:solidFill>
                <a:effectLst>
                  <a:outerShdw blurRad="38100" dist="38100" dir="2700000" algn="tl">
                    <a:srgbClr val="000000">
                      <a:alpha val="43137"/>
                    </a:srgbClr>
                  </a:outerShdw>
                </a:effectLst>
                <a:latin typeface="Garamond" charset="0"/>
                <a:ea typeface="Garamond" charset="0"/>
                <a:cs typeface="Garamond" charset="0"/>
              </a:rPr>
              <a:t> </a:t>
            </a:r>
            <a:r>
              <a:rPr lang="en-US" sz="1400" dirty="0" err="1">
                <a:solidFill>
                  <a:schemeClr val="bg1"/>
                </a:solidFill>
                <a:effectLst>
                  <a:outerShdw blurRad="38100" dist="38100" dir="2700000" algn="tl">
                    <a:srgbClr val="000000">
                      <a:alpha val="43137"/>
                    </a:srgbClr>
                  </a:outerShdw>
                </a:effectLst>
                <a:latin typeface="Garamond" charset="0"/>
                <a:ea typeface="Garamond" charset="0"/>
                <a:cs typeface="Garamond" charset="0"/>
              </a:rPr>
              <a:t>pravic</a:t>
            </a:r>
            <a:r>
              <a:rPr lang="en-US" dirty="0">
                <a:solidFill>
                  <a:schemeClr val="bg1"/>
                </a:solidFill>
                <a:effectLst>
                  <a:outerShdw blurRad="38100" dist="38100" dir="2700000" algn="tl">
                    <a:srgbClr val="000000">
                      <a:alpha val="43137"/>
                    </a:srgbClr>
                  </a:outerShdw>
                </a:effectLst>
                <a:latin typeface="Garamond" charset="0"/>
                <a:ea typeface="Garamond" charset="0"/>
                <a:cs typeface="Garamond" charset="0"/>
              </a:rPr>
              <a:t>.</a:t>
            </a:r>
            <a:endParaRPr lang="sl-SI" dirty="0">
              <a:solidFill>
                <a:schemeClr val="bg1"/>
              </a:solidFill>
              <a:effectLst>
                <a:outerShdw blurRad="38100" dist="38100" dir="2700000" algn="tl">
                  <a:srgbClr val="000000">
                    <a:alpha val="43137"/>
                  </a:srgbClr>
                </a:outerShdw>
              </a:effectLst>
              <a:latin typeface="Garamond" charset="0"/>
              <a:ea typeface="Garamond" charset="0"/>
              <a:cs typeface="Garamond" charset="0"/>
            </a:endParaRPr>
          </a:p>
        </p:txBody>
      </p:sp>
    </p:spTree>
    <p:extLst>
      <p:ext uri="{BB962C8B-B14F-4D97-AF65-F5344CB8AC3E}">
        <p14:creationId xmlns:p14="http://schemas.microsoft.com/office/powerpoint/2010/main" val="471313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številke diapozitiva 3"/>
          <p:cNvSpPr>
            <a:spLocks noGrp="1"/>
          </p:cNvSpPr>
          <p:nvPr>
            <p:ph type="sldNum" sz="quarter" idx="12"/>
          </p:nvPr>
        </p:nvSpPr>
        <p:spPr>
          <a:xfrm>
            <a:off x="11192932" y="6381756"/>
            <a:ext cx="703083" cy="365125"/>
          </a:xfrm>
        </p:spPr>
        <p:txBody>
          <a:bodyPr/>
          <a:lstStyle/>
          <a:p>
            <a:fld id="{95AE4338-550A-4229-82D0-093D8DE92AC4}" type="slidenum">
              <a:rPr lang="sl-SI" sz="1600" dirty="0">
                <a:solidFill>
                  <a:schemeClr val="bg1"/>
                </a:solidFill>
                <a:latin typeface="Garamond" panose="02020404030301010803" pitchFamily="18" charset="0"/>
              </a:rPr>
              <a:t>10</a:t>
            </a:fld>
            <a:endParaRPr lang="sl-SI" sz="1600" dirty="0">
              <a:solidFill>
                <a:schemeClr val="bg1"/>
              </a:solidFill>
              <a:latin typeface="Garamond" panose="02020404030301010803" pitchFamily="18" charset="0"/>
            </a:endParaRPr>
          </a:p>
        </p:txBody>
      </p:sp>
      <p:sp>
        <p:nvSpPr>
          <p:cNvPr id="3" name="Naslov 1"/>
          <p:cNvSpPr>
            <a:spLocks noGrp="1"/>
          </p:cNvSpPr>
          <p:nvPr>
            <p:ph type="title"/>
          </p:nvPr>
        </p:nvSpPr>
        <p:spPr>
          <a:xfrm>
            <a:off x="387669" y="1307175"/>
            <a:ext cx="7648575" cy="600075"/>
          </a:xfrm>
        </p:spPr>
        <p:txBody>
          <a:bodyPr>
            <a:normAutofit/>
          </a:bodyPr>
          <a:lstStyle/>
          <a:p>
            <a:r>
              <a:rPr lang="sl-SI" sz="3600" dirty="0">
                <a:solidFill>
                  <a:srgbClr val="E12F29"/>
                </a:solidFill>
                <a:latin typeface="Garamond" panose="02020404030301010803" pitchFamily="18" charset="0"/>
              </a:rPr>
              <a:t>Praktični napotki</a:t>
            </a:r>
          </a:p>
        </p:txBody>
      </p:sp>
      <p:sp>
        <p:nvSpPr>
          <p:cNvPr id="5" name="Označba mesta vsebine 2"/>
          <p:cNvSpPr>
            <a:spLocks noGrp="1"/>
          </p:cNvSpPr>
          <p:nvPr>
            <p:ph idx="1"/>
          </p:nvPr>
        </p:nvSpPr>
        <p:spPr>
          <a:xfrm>
            <a:off x="463875" y="1976431"/>
            <a:ext cx="11432140" cy="4331428"/>
          </a:xfrm>
        </p:spPr>
        <p:txBody>
          <a:bodyPr>
            <a:normAutofit/>
          </a:bodyPr>
          <a:lstStyle/>
          <a:p>
            <a:pPr>
              <a:lnSpc>
                <a:spcPct val="120000"/>
              </a:lnSpc>
              <a:spcBef>
                <a:spcPts val="536"/>
              </a:spcBef>
              <a:buClr>
                <a:srgbClr val="FF0000"/>
              </a:buClr>
              <a:buSzPct val="70000"/>
              <a:buFont typeface="Wingdings" panose="05000000000000000000" pitchFamily="2" charset="2"/>
              <a:buChar char="§"/>
              <a:defRPr/>
            </a:pPr>
            <a:r>
              <a:rPr lang="sl-SI" sz="3200" dirty="0" err="1">
                <a:latin typeface="Garamond"/>
                <a:cs typeface="Garamond"/>
                <a:sym typeface="Garamond" pitchFamily="18" charset="0"/>
              </a:rPr>
              <a:t>Phishing</a:t>
            </a:r>
            <a:r>
              <a:rPr lang="sl-SI" sz="3200" dirty="0">
                <a:latin typeface="Garamond"/>
                <a:cs typeface="Garamond"/>
                <a:sym typeface="Garamond" pitchFamily="18" charset="0"/>
              </a:rPr>
              <a:t> elektronska pošta mora vsebovati:</a:t>
            </a:r>
          </a:p>
          <a:p>
            <a:pPr lvl="1">
              <a:lnSpc>
                <a:spcPct val="120000"/>
              </a:lnSpc>
              <a:spcBef>
                <a:spcPts val="536"/>
              </a:spcBef>
              <a:buClr>
                <a:srgbClr val="FF0000"/>
              </a:buClr>
              <a:buSzPct val="70000"/>
              <a:buFont typeface="Wingdings" panose="05000000000000000000" pitchFamily="2" charset="2"/>
              <a:buChar char="§"/>
              <a:defRPr/>
            </a:pPr>
            <a:r>
              <a:rPr lang="sl-SI" sz="2800" dirty="0">
                <a:latin typeface="Garamond"/>
                <a:cs typeface="Garamond"/>
                <a:sym typeface="Garamond" pitchFamily="18" charset="0"/>
              </a:rPr>
              <a:t>Vsebino, ki preprečuje predvidevanje.</a:t>
            </a:r>
          </a:p>
          <a:p>
            <a:pPr lvl="1">
              <a:lnSpc>
                <a:spcPct val="120000"/>
              </a:lnSpc>
              <a:spcBef>
                <a:spcPts val="536"/>
              </a:spcBef>
              <a:buClr>
                <a:srgbClr val="FF0000"/>
              </a:buClr>
              <a:buSzPct val="70000"/>
              <a:buFont typeface="Wingdings" panose="05000000000000000000" pitchFamily="2" charset="2"/>
              <a:buChar char="§"/>
              <a:defRPr/>
            </a:pPr>
            <a:r>
              <a:rPr lang="sl-SI" sz="2800" dirty="0">
                <a:latin typeface="Garamond"/>
                <a:cs typeface="Garamond"/>
                <a:sym typeface="Garamond" pitchFamily="18" charset="0"/>
              </a:rPr>
              <a:t>Namige, da ni potrebno preveč preverjati, ali je vsebina resnična. Na primer takole:</a:t>
            </a:r>
          </a:p>
          <a:p>
            <a:pPr lvl="2">
              <a:lnSpc>
                <a:spcPct val="120000"/>
              </a:lnSpc>
              <a:spcBef>
                <a:spcPts val="536"/>
              </a:spcBef>
              <a:buClr>
                <a:srgbClr val="FF0000"/>
              </a:buClr>
              <a:buSzPct val="70000"/>
              <a:buFont typeface="Wingdings" panose="05000000000000000000" pitchFamily="2" charset="2"/>
              <a:buChar char="§"/>
              <a:defRPr/>
            </a:pPr>
            <a:r>
              <a:rPr lang="sl-SI" sz="2400" dirty="0">
                <a:latin typeface="Garamond"/>
                <a:cs typeface="Garamond"/>
                <a:sym typeface="Garamond" pitchFamily="18" charset="0"/>
              </a:rPr>
              <a:t>Vsakdanji dogodek (npr. plačilo carinskih dajatev za DHL)   .</a:t>
            </a:r>
          </a:p>
          <a:p>
            <a:pPr lvl="2">
              <a:lnSpc>
                <a:spcPct val="120000"/>
              </a:lnSpc>
              <a:spcBef>
                <a:spcPts val="536"/>
              </a:spcBef>
              <a:buClr>
                <a:srgbClr val="FF0000"/>
              </a:buClr>
              <a:buSzPct val="70000"/>
              <a:buFont typeface="Wingdings" panose="05000000000000000000" pitchFamily="2" charset="2"/>
              <a:buChar char="§"/>
              <a:defRPr/>
            </a:pPr>
            <a:r>
              <a:rPr lang="sl-SI" sz="2400" dirty="0">
                <a:latin typeface="Garamond"/>
                <a:cs typeface="Garamond"/>
                <a:sym typeface="Garamond" pitchFamily="18" charset="0"/>
              </a:rPr>
              <a:t>Ali pa časovni pritisk: </a:t>
            </a:r>
            <a:r>
              <a:rPr lang="sl-SI" sz="2400" i="1" dirty="0">
                <a:latin typeface="Garamond"/>
                <a:cs typeface="Garamond"/>
                <a:sym typeface="Garamond" pitchFamily="18" charset="0"/>
              </a:rPr>
              <a:t>„Odgovorite zdaj, čas se izteka“</a:t>
            </a:r>
            <a:r>
              <a:rPr lang="sl-SI" sz="2400" dirty="0">
                <a:latin typeface="Garamond"/>
                <a:cs typeface="Garamond"/>
                <a:sym typeface="Garamond" pitchFamily="18" charset="0"/>
              </a:rPr>
              <a:t>.</a:t>
            </a:r>
            <a:endParaRPr lang="sl-SI" dirty="0">
              <a:latin typeface="Garamond"/>
              <a:cs typeface="Garamond"/>
              <a:sym typeface="Garamond" pitchFamily="18" charset="0"/>
            </a:endParaRPr>
          </a:p>
        </p:txBody>
      </p:sp>
      <p:sp>
        <p:nvSpPr>
          <p:cNvPr id="13" name="Označba mesta vsebine 2">
            <a:extLst>
              <a:ext uri="{FF2B5EF4-FFF2-40B4-BE49-F238E27FC236}">
                <a16:creationId xmlns:a16="http://schemas.microsoft.com/office/drawing/2014/main" id="{FE3388FB-7B6D-43A7-BF35-9BF778C7F53B}"/>
              </a:ext>
            </a:extLst>
          </p:cNvPr>
          <p:cNvSpPr txBox="1">
            <a:spLocks/>
          </p:cNvSpPr>
          <p:nvPr/>
        </p:nvSpPr>
        <p:spPr>
          <a:xfrm>
            <a:off x="451895" y="6411716"/>
            <a:ext cx="11288209" cy="365126"/>
          </a:xfrm>
          <a:prstGeom prst="rect">
            <a:avLst/>
          </a:prstGeom>
        </p:spPr>
        <p:txBody>
          <a:bodyPr vert="horz" lIns="91440" tIns="45720" rIns="91440" bIns="45720" rtlCol="0">
            <a:normAutofit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536"/>
              </a:spcBef>
              <a:buClr>
                <a:srgbClr val="FF0000"/>
              </a:buClr>
              <a:buSzPct val="70000"/>
              <a:buNone/>
              <a:defRPr/>
            </a:pPr>
            <a:r>
              <a:rPr lang="en-US" sz="2000" dirty="0">
                <a:latin typeface="Garamond"/>
                <a:cs typeface="Garamond"/>
                <a:sym typeface="Garamond" pitchFamily="18" charset="0"/>
              </a:rPr>
              <a:t>david.modic@fri.uni-lj.si</a:t>
            </a:r>
            <a:endParaRPr lang="sl-SI" sz="2000" dirty="0">
              <a:latin typeface="Garamond"/>
              <a:cs typeface="Garamond"/>
              <a:sym typeface="Garamond" pitchFamily="18" charset="0"/>
            </a:endParaRPr>
          </a:p>
          <a:p>
            <a:pPr algn="ctr">
              <a:spcBef>
                <a:spcPts val="536"/>
              </a:spcBef>
              <a:buClr>
                <a:srgbClr val="FF0000"/>
              </a:buClr>
              <a:buSzPct val="70000"/>
              <a:buFont typeface="Wingdings" panose="05000000000000000000" pitchFamily="2" charset="2"/>
              <a:buChar char="§"/>
              <a:defRPr/>
            </a:pPr>
            <a:endParaRPr lang="sl-SI" sz="2000" dirty="0">
              <a:latin typeface="Garamond"/>
              <a:cs typeface="Garamond"/>
              <a:sym typeface="Garamond" pitchFamily="18" charset="0"/>
            </a:endParaRPr>
          </a:p>
        </p:txBody>
      </p:sp>
      <p:pic>
        <p:nvPicPr>
          <p:cNvPr id="8" name="Picture 7" descr="A screenshot of a cell phone&#10;&#10;Description generated with very high confidence">
            <a:extLst>
              <a:ext uri="{FF2B5EF4-FFF2-40B4-BE49-F238E27FC236}">
                <a16:creationId xmlns:a16="http://schemas.microsoft.com/office/drawing/2014/main" id="{34EE7D4D-2A0B-4CB4-A007-FEB86A45E6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9360" y="5368772"/>
            <a:ext cx="973572" cy="1195546"/>
          </a:xfrm>
          <a:prstGeom prst="rect">
            <a:avLst/>
          </a:prstGeom>
        </p:spPr>
      </p:pic>
      <p:pic>
        <p:nvPicPr>
          <p:cNvPr id="9" name="Picture 8">
            <a:extLst>
              <a:ext uri="{FF2B5EF4-FFF2-40B4-BE49-F238E27FC236}">
                <a16:creationId xmlns:a16="http://schemas.microsoft.com/office/drawing/2014/main" id="{9CE3854B-CC2B-4052-A841-E09DC3948690}"/>
              </a:ext>
            </a:extLst>
          </p:cNvPr>
          <p:cNvPicPr>
            <a:picLocks noChangeAspect="1"/>
          </p:cNvPicPr>
          <p:nvPr/>
        </p:nvPicPr>
        <p:blipFill>
          <a:blip r:embed="rId4"/>
          <a:stretch>
            <a:fillRect/>
          </a:stretch>
        </p:blipFill>
        <p:spPr>
          <a:xfrm>
            <a:off x="8618726" y="4395624"/>
            <a:ext cx="146978" cy="148612"/>
          </a:xfrm>
          <a:prstGeom prst="rect">
            <a:avLst/>
          </a:prstGeom>
        </p:spPr>
      </p:pic>
      <p:pic>
        <p:nvPicPr>
          <p:cNvPr id="10" name="Picture 9" descr="A screenshot of a cell phone&#10;&#10;Description generated with very high confidence">
            <a:extLst>
              <a:ext uri="{FF2B5EF4-FFF2-40B4-BE49-F238E27FC236}">
                <a16:creationId xmlns:a16="http://schemas.microsoft.com/office/drawing/2014/main" id="{BA461A7C-F5DE-4DB4-BF8B-3B9D2BB0A2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2127" y="81158"/>
            <a:ext cx="5511836" cy="6768535"/>
          </a:xfrm>
          <a:prstGeom prst="rect">
            <a:avLst/>
          </a:prstGeom>
        </p:spPr>
      </p:pic>
    </p:spTree>
    <p:extLst>
      <p:ext uri="{BB962C8B-B14F-4D97-AF65-F5344CB8AC3E}">
        <p14:creationId xmlns:p14="http://schemas.microsoft.com/office/powerpoint/2010/main" val="38028502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Ogrozanje PIC THUMB">
            <a:extLst>
              <a:ext uri="{FF2B5EF4-FFF2-40B4-BE49-F238E27FC236}">
                <a16:creationId xmlns:a16="http://schemas.microsoft.com/office/drawing/2014/main" id="{ACEAF6BE-9E6C-49D9-84D4-393E6908F7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5369" y="5351151"/>
            <a:ext cx="779526" cy="7933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22" name="Research THUMB">
            <a:extLst>
              <a:ext uri="{FF2B5EF4-FFF2-40B4-BE49-F238E27FC236}">
                <a16:creationId xmlns:a16="http://schemas.microsoft.com/office/drawing/2014/main" id="{B1847E6E-9214-4031-BCCF-BAC775100251}"/>
              </a:ext>
            </a:extLst>
          </p:cNvPr>
          <p:cNvGrpSpPr/>
          <p:nvPr/>
        </p:nvGrpSpPr>
        <p:grpSpPr>
          <a:xfrm>
            <a:off x="7853745" y="4947995"/>
            <a:ext cx="1687596" cy="1227405"/>
            <a:chOff x="6161194" y="137143"/>
            <a:chExt cx="8493760" cy="4979318"/>
          </a:xfrm>
        </p:grpSpPr>
        <p:pic>
          <p:nvPicPr>
            <p:cNvPr id="23" name="Picture 22">
              <a:extLst>
                <a:ext uri="{FF2B5EF4-FFF2-40B4-BE49-F238E27FC236}">
                  <a16:creationId xmlns:a16="http://schemas.microsoft.com/office/drawing/2014/main" id="{A9349556-8012-4DF3-A66B-0FC7290694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1194" y="1477911"/>
              <a:ext cx="7858125" cy="3638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 name="Picture 23">
              <a:extLst>
                <a:ext uri="{FF2B5EF4-FFF2-40B4-BE49-F238E27FC236}">
                  <a16:creationId xmlns:a16="http://schemas.microsoft.com/office/drawing/2014/main" id="{77E10552-59B0-4A5A-A5F8-12182BCCFC6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9706" y="137143"/>
              <a:ext cx="3885248" cy="30689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25" name="Ovire THUMB">
            <a:extLst>
              <a:ext uri="{FF2B5EF4-FFF2-40B4-BE49-F238E27FC236}">
                <a16:creationId xmlns:a16="http://schemas.microsoft.com/office/drawing/2014/main" id="{956F0BE5-3301-4335-86A5-CAC93A6A2DCE}"/>
              </a:ext>
            </a:extLst>
          </p:cNvPr>
          <p:cNvSpPr txBox="1"/>
          <p:nvPr/>
        </p:nvSpPr>
        <p:spPr>
          <a:xfrm>
            <a:off x="9644490" y="5409228"/>
            <a:ext cx="2420030" cy="766172"/>
          </a:xfrm>
          <a:prstGeom prst="rect">
            <a:avLst/>
          </a:prstGeom>
          <a:solidFill>
            <a:schemeClr val="accent5">
              <a:lumMod val="20000"/>
              <a:lumOff val="80000"/>
            </a:schemeClr>
          </a:solidFill>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L="214313" indent="-214313">
              <a:lnSpc>
                <a:spcPct val="150000"/>
              </a:lnSpc>
              <a:buFont typeface="Arial" panose="020B0604020202020204" pitchFamily="34" charset="0"/>
              <a:buChar char="•"/>
            </a:pPr>
            <a:r>
              <a:rPr lang="sl-SI" sz="600" dirty="0">
                <a:latin typeface="Verdana" panose="020B0604030504040204" pitchFamily="34" charset="0"/>
                <a:ea typeface="Verdana" panose="020B0604030504040204" pitchFamily="34" charset="0"/>
                <a:cs typeface="Verdana" panose="020B0604030504040204" pitchFamily="34" charset="0"/>
              </a:rPr>
              <a:t>Ko rečem </a:t>
            </a:r>
            <a:r>
              <a:rPr lang="en-US" sz="600" dirty="0">
                <a:latin typeface="Verdana" panose="020B0604030504040204" pitchFamily="34" charset="0"/>
                <a:ea typeface="Verdana" panose="020B0604030504040204" pitchFamily="34" charset="0"/>
                <a:cs typeface="Verdana" panose="020B0604030504040204" pitchFamily="34" charset="0"/>
              </a:rPr>
              <a:t>‘</a:t>
            </a:r>
            <a:r>
              <a:rPr lang="sl-SI" sz="600" dirty="0">
                <a:latin typeface="Verdana" panose="020B0604030504040204" pitchFamily="34" charset="0"/>
                <a:ea typeface="Verdana" panose="020B0604030504040204" pitchFamily="34" charset="0"/>
                <a:cs typeface="Verdana" panose="020B0604030504040204" pitchFamily="34" charset="0"/>
              </a:rPr>
              <a:t>ovire</a:t>
            </a:r>
            <a:r>
              <a:rPr lang="en-US" sz="600" dirty="0">
                <a:latin typeface="Verdana" panose="020B0604030504040204" pitchFamily="34" charset="0"/>
                <a:ea typeface="Verdana" panose="020B0604030504040204" pitchFamily="34" charset="0"/>
                <a:cs typeface="Verdana" panose="020B0604030504040204" pitchFamily="34" charset="0"/>
              </a:rPr>
              <a:t>’</a:t>
            </a:r>
            <a:r>
              <a:rPr lang="sl-SI" sz="600" dirty="0">
                <a:latin typeface="Verdana" panose="020B0604030504040204" pitchFamily="34" charset="0"/>
                <a:ea typeface="Verdana" panose="020B0604030504040204" pitchFamily="34" charset="0"/>
                <a:cs typeface="Verdana" panose="020B0604030504040204" pitchFamily="34" charset="0"/>
              </a:rPr>
              <a:t> mislim, da bi moralo sporočilo vsebovati </a:t>
            </a:r>
            <a:r>
              <a:rPr lang="sl-SI" sz="600" i="1" dirty="0">
                <a:latin typeface="Verdana" panose="020B0604030504040204" pitchFamily="34" charset="0"/>
                <a:ea typeface="Verdana" panose="020B0604030504040204" pitchFamily="34" charset="0"/>
                <a:cs typeface="Verdana" panose="020B0604030504040204" pitchFamily="34" charset="0"/>
              </a:rPr>
              <a:t>nujo (pozitivno </a:t>
            </a:r>
            <a:r>
              <a:rPr lang="sl-SI" sz="600" dirty="0">
                <a:latin typeface="Verdana" panose="020B0604030504040204" pitchFamily="34" charset="0"/>
                <a:ea typeface="Verdana" panose="020B0604030504040204" pitchFamily="34" charset="0"/>
                <a:cs typeface="Verdana" panose="020B0604030504040204" pitchFamily="34" charset="0"/>
              </a:rPr>
              <a:t>ali </a:t>
            </a:r>
            <a:r>
              <a:rPr lang="sl-SI" sz="600" i="1" dirty="0">
                <a:latin typeface="Verdana" panose="020B0604030504040204" pitchFamily="34" charset="0"/>
                <a:ea typeface="Verdana" panose="020B0604030504040204" pitchFamily="34" charset="0"/>
                <a:cs typeface="Verdana" panose="020B0604030504040204" pitchFamily="34" charset="0"/>
              </a:rPr>
              <a:t>negativno). Npr. dvig plače</a:t>
            </a:r>
            <a:r>
              <a:rPr lang="en-US" sz="600" i="1" dirty="0">
                <a:latin typeface="Verdana" panose="020B0604030504040204" pitchFamily="34" charset="0"/>
                <a:ea typeface="Verdana" panose="020B0604030504040204" pitchFamily="34" charset="0"/>
                <a:cs typeface="Verdana" panose="020B0604030504040204" pitchFamily="34" charset="0"/>
              </a:rPr>
              <a:t> </a:t>
            </a:r>
            <a:r>
              <a:rPr lang="en-US" sz="600" b="1" dirty="0">
                <a:latin typeface="Verdana" panose="020B0604030504040204" pitchFamily="34" charset="0"/>
                <a:ea typeface="Verdana" panose="020B0604030504040204" pitchFamily="34" charset="0"/>
                <a:cs typeface="Verdana" panose="020B0604030504040204" pitchFamily="34" charset="0"/>
              </a:rPr>
              <a:t>(+)</a:t>
            </a:r>
            <a:r>
              <a:rPr lang="sl-SI" sz="600" i="1" dirty="0">
                <a:latin typeface="Verdana" panose="020B0604030504040204" pitchFamily="34" charset="0"/>
                <a:ea typeface="Verdana" panose="020B0604030504040204" pitchFamily="34" charset="0"/>
                <a:cs typeface="Verdana" panose="020B0604030504040204" pitchFamily="34" charset="0"/>
              </a:rPr>
              <a:t>, možnost objave v prestižni publikaciji </a:t>
            </a:r>
            <a:r>
              <a:rPr lang="sl-SI" sz="600" b="1" dirty="0">
                <a:latin typeface="Verdana" panose="020B0604030504040204" pitchFamily="34" charset="0"/>
                <a:ea typeface="Verdana" panose="020B0604030504040204" pitchFamily="34" charset="0"/>
                <a:cs typeface="Verdana" panose="020B0604030504040204" pitchFamily="34" charset="0"/>
              </a:rPr>
              <a:t>(+)</a:t>
            </a:r>
            <a:r>
              <a:rPr lang="sl-SI" sz="600" i="1" dirty="0">
                <a:latin typeface="Verdana" panose="020B0604030504040204" pitchFamily="34" charset="0"/>
                <a:ea typeface="Verdana" panose="020B0604030504040204" pitchFamily="34" charset="0"/>
                <a:cs typeface="Verdana" panose="020B0604030504040204" pitchFamily="34" charset="0"/>
              </a:rPr>
              <a:t>, izguba pokojnine </a:t>
            </a:r>
            <a:r>
              <a:rPr lang="sl-SI" sz="600" b="1" dirty="0">
                <a:latin typeface="Verdana" panose="020B0604030504040204" pitchFamily="34" charset="0"/>
                <a:ea typeface="Verdana" panose="020B0604030504040204" pitchFamily="34" charset="0"/>
                <a:cs typeface="Verdana" panose="020B0604030504040204" pitchFamily="34" charset="0"/>
              </a:rPr>
              <a:t>(-)</a:t>
            </a:r>
            <a:r>
              <a:rPr lang="sl-SI" sz="600" i="1" dirty="0">
                <a:latin typeface="Verdana" panose="020B0604030504040204" pitchFamily="34" charset="0"/>
                <a:ea typeface="Verdana" panose="020B0604030504040204" pitchFamily="34" charset="0"/>
                <a:cs typeface="Verdana" panose="020B0604030504040204" pitchFamily="34" charset="0"/>
              </a:rPr>
              <a:t>, izguba zaposlitve </a:t>
            </a:r>
            <a:r>
              <a:rPr lang="sl-SI" sz="600" b="1" dirty="0">
                <a:latin typeface="Verdana" panose="020B0604030504040204" pitchFamily="34" charset="0"/>
                <a:ea typeface="Verdana" panose="020B0604030504040204" pitchFamily="34" charset="0"/>
                <a:cs typeface="Verdana" panose="020B0604030504040204" pitchFamily="34" charset="0"/>
              </a:rPr>
              <a:t>(-)</a:t>
            </a:r>
            <a:r>
              <a:rPr lang="sl-SI" sz="600" i="1" dirty="0">
                <a:latin typeface="Verdana" panose="020B0604030504040204" pitchFamily="34" charset="0"/>
                <a:ea typeface="Verdana" panose="020B0604030504040204" pitchFamily="34" charset="0"/>
                <a:cs typeface="Verdana" panose="020B0604030504040204" pitchFamily="34" charset="0"/>
              </a:rPr>
              <a:t>, preprečitev kraje lastnega avtorskega dela </a:t>
            </a:r>
            <a:r>
              <a:rPr lang="sl-SI" sz="600" b="1" dirty="0">
                <a:latin typeface="Verdana" panose="020B0604030504040204" pitchFamily="34" charset="0"/>
                <a:ea typeface="Verdana" panose="020B0604030504040204" pitchFamily="34" charset="0"/>
                <a:cs typeface="Verdana" panose="020B0604030504040204" pitchFamily="34" charset="0"/>
              </a:rPr>
              <a:t>(-)</a:t>
            </a:r>
            <a:r>
              <a:rPr lang="en-US" sz="600" dirty="0">
                <a:latin typeface="Verdana" panose="020B0604030504040204" pitchFamily="34" charset="0"/>
                <a:ea typeface="Verdana" panose="020B0604030504040204" pitchFamily="34" charset="0"/>
                <a:cs typeface="Verdana" panose="020B0604030504040204" pitchFamily="34" charset="0"/>
              </a:rPr>
              <a:t>.</a:t>
            </a:r>
            <a:r>
              <a:rPr lang="sl-SI" sz="600" dirty="0">
                <a:latin typeface="Verdana" panose="020B0604030504040204" pitchFamily="34" charset="0"/>
                <a:ea typeface="Verdana" panose="020B0604030504040204" pitchFamily="34" charset="0"/>
                <a:cs typeface="Verdana" panose="020B0604030504040204" pitchFamily="34" charset="0"/>
              </a:rPr>
              <a:t>.</a:t>
            </a:r>
            <a:endParaRPr lang="en-GB" sz="600" dirty="0">
              <a:latin typeface="Verdana" panose="020B0604030504040204" pitchFamily="34" charset="0"/>
              <a:ea typeface="Verdana" panose="020B0604030504040204" pitchFamily="34" charset="0"/>
              <a:cs typeface="Verdana" panose="020B0604030504040204" pitchFamily="34" charset="0"/>
            </a:endParaRPr>
          </a:p>
        </p:txBody>
      </p:sp>
      <p:sp>
        <p:nvSpPr>
          <p:cNvPr id="4" name="Označba mesta številke diapozitiva 3"/>
          <p:cNvSpPr>
            <a:spLocks noGrp="1"/>
          </p:cNvSpPr>
          <p:nvPr>
            <p:ph type="sldNum" sz="quarter" idx="12"/>
          </p:nvPr>
        </p:nvSpPr>
        <p:spPr>
          <a:xfrm>
            <a:off x="11192932" y="6381756"/>
            <a:ext cx="703083" cy="365125"/>
          </a:xfrm>
        </p:spPr>
        <p:txBody>
          <a:bodyPr/>
          <a:lstStyle/>
          <a:p>
            <a:fld id="{95AE4338-550A-4229-82D0-093D8DE92AC4}" type="slidenum">
              <a:rPr lang="sl-SI" sz="1600" dirty="0">
                <a:solidFill>
                  <a:schemeClr val="bg1"/>
                </a:solidFill>
                <a:latin typeface="Garamond" panose="02020404030301010803" pitchFamily="18" charset="0"/>
              </a:rPr>
              <a:t>11</a:t>
            </a:fld>
            <a:endParaRPr lang="sl-SI" sz="1600" dirty="0">
              <a:solidFill>
                <a:schemeClr val="bg1"/>
              </a:solidFill>
              <a:latin typeface="Garamond" panose="02020404030301010803" pitchFamily="18" charset="0"/>
            </a:endParaRPr>
          </a:p>
        </p:txBody>
      </p:sp>
      <p:sp>
        <p:nvSpPr>
          <p:cNvPr id="3" name="Naslov 1"/>
          <p:cNvSpPr>
            <a:spLocks noGrp="1"/>
          </p:cNvSpPr>
          <p:nvPr>
            <p:ph type="title"/>
          </p:nvPr>
        </p:nvSpPr>
        <p:spPr>
          <a:xfrm>
            <a:off x="387669" y="1307175"/>
            <a:ext cx="7648575" cy="600075"/>
          </a:xfrm>
        </p:spPr>
        <p:txBody>
          <a:bodyPr>
            <a:normAutofit/>
          </a:bodyPr>
          <a:lstStyle/>
          <a:p>
            <a:r>
              <a:rPr lang="sl-SI" sz="3600" dirty="0">
                <a:solidFill>
                  <a:srgbClr val="E12F29"/>
                </a:solidFill>
                <a:latin typeface="Garamond" panose="02020404030301010803" pitchFamily="18" charset="0"/>
              </a:rPr>
              <a:t>Praktični napotki – II.</a:t>
            </a:r>
          </a:p>
        </p:txBody>
      </p:sp>
      <p:sp>
        <p:nvSpPr>
          <p:cNvPr id="5" name="Označba mesta vsebine 2"/>
          <p:cNvSpPr>
            <a:spLocks noGrp="1"/>
          </p:cNvSpPr>
          <p:nvPr>
            <p:ph idx="1"/>
          </p:nvPr>
        </p:nvSpPr>
        <p:spPr>
          <a:xfrm>
            <a:off x="463875" y="1976431"/>
            <a:ext cx="11432140" cy="4331428"/>
          </a:xfrm>
        </p:spPr>
        <p:txBody>
          <a:bodyPr>
            <a:normAutofit lnSpcReduction="10000"/>
          </a:bodyPr>
          <a:lstStyle/>
          <a:p>
            <a:pPr>
              <a:lnSpc>
                <a:spcPct val="120000"/>
              </a:lnSpc>
              <a:spcBef>
                <a:spcPts val="536"/>
              </a:spcBef>
              <a:buClr>
                <a:srgbClr val="FF0000"/>
              </a:buClr>
              <a:buSzPct val="70000"/>
              <a:buFont typeface="Wingdings" panose="05000000000000000000" pitchFamily="2" charset="2"/>
              <a:buChar char="§"/>
              <a:defRPr/>
            </a:pPr>
            <a:r>
              <a:rPr lang="sl-SI" sz="3200" dirty="0">
                <a:latin typeface="Garamond"/>
                <a:cs typeface="Garamond"/>
                <a:sym typeface="Garamond" pitchFamily="18" charset="0"/>
              </a:rPr>
              <a:t>Sporočilo naj ošibi sposobnost samo-obvladovanja.</a:t>
            </a:r>
          </a:p>
          <a:p>
            <a:pPr>
              <a:lnSpc>
                <a:spcPct val="120000"/>
              </a:lnSpc>
              <a:spcBef>
                <a:spcPts val="536"/>
              </a:spcBef>
              <a:buClr>
                <a:srgbClr val="FF0000"/>
              </a:buClr>
              <a:buSzPct val="70000"/>
              <a:buFont typeface="Wingdings" panose="05000000000000000000" pitchFamily="2" charset="2"/>
              <a:buChar char="§"/>
              <a:defRPr/>
            </a:pPr>
            <a:r>
              <a:rPr lang="sl-SI" sz="3200" dirty="0">
                <a:latin typeface="Garamond"/>
                <a:cs typeface="Garamond"/>
                <a:sym typeface="Garamond" pitchFamily="18" charset="0"/>
              </a:rPr>
              <a:t>Tako, da kognitivno obremeni posameznika na primer z ogrožanjem sistema vrednot (npr. sposobnost preživljanja sebe ali družine   ).</a:t>
            </a:r>
          </a:p>
          <a:p>
            <a:pPr>
              <a:lnSpc>
                <a:spcPct val="120000"/>
              </a:lnSpc>
              <a:spcBef>
                <a:spcPts val="536"/>
              </a:spcBef>
              <a:buClr>
                <a:srgbClr val="FF0000"/>
              </a:buClr>
              <a:buSzPct val="70000"/>
              <a:buFont typeface="Wingdings" panose="05000000000000000000" pitchFamily="2" charset="2"/>
              <a:buChar char="§"/>
              <a:defRPr/>
            </a:pPr>
            <a:r>
              <a:rPr lang="sl-SI" sz="3200" dirty="0">
                <a:latin typeface="Garamond"/>
                <a:cs typeface="Garamond"/>
                <a:sym typeface="Garamond" pitchFamily="18" charset="0"/>
              </a:rPr>
              <a:t>Z izbiro časa (vemo, da ego bolj izčrpan proti koncu delovnega dne).</a:t>
            </a:r>
          </a:p>
          <a:p>
            <a:pPr>
              <a:lnSpc>
                <a:spcPct val="120000"/>
              </a:lnSpc>
              <a:spcBef>
                <a:spcPts val="536"/>
              </a:spcBef>
              <a:buClr>
                <a:srgbClr val="FF0000"/>
              </a:buClr>
              <a:buSzPct val="70000"/>
              <a:buFont typeface="Wingdings" panose="05000000000000000000" pitchFamily="2" charset="2"/>
              <a:buChar char="§"/>
              <a:defRPr/>
            </a:pPr>
            <a:r>
              <a:rPr lang="sl-SI" sz="3200" dirty="0">
                <a:latin typeface="Garamond"/>
                <a:cs typeface="Garamond"/>
                <a:sym typeface="Garamond" pitchFamily="18" charset="0"/>
              </a:rPr>
              <a:t>Z vzbujanjem lažnega občutka varnosti – npr., da posamezniku piha na dušo  .</a:t>
            </a:r>
          </a:p>
          <a:p>
            <a:pPr>
              <a:lnSpc>
                <a:spcPct val="120000"/>
              </a:lnSpc>
              <a:spcBef>
                <a:spcPts val="536"/>
              </a:spcBef>
              <a:buClr>
                <a:srgbClr val="FF0000"/>
              </a:buClr>
              <a:buSzPct val="70000"/>
              <a:buFont typeface="Wingdings" panose="05000000000000000000" pitchFamily="2" charset="2"/>
              <a:buChar char="§"/>
              <a:defRPr/>
            </a:pPr>
            <a:r>
              <a:rPr lang="sl-SI" sz="3200" dirty="0">
                <a:latin typeface="Garamond"/>
                <a:cs typeface="Garamond"/>
                <a:sym typeface="Garamond" pitchFamily="18" charset="0"/>
              </a:rPr>
              <a:t>Z vpeljevanjem ovir  .</a:t>
            </a:r>
          </a:p>
        </p:txBody>
      </p:sp>
      <p:sp>
        <p:nvSpPr>
          <p:cNvPr id="13" name="Označba mesta vsebine 2">
            <a:extLst>
              <a:ext uri="{FF2B5EF4-FFF2-40B4-BE49-F238E27FC236}">
                <a16:creationId xmlns:a16="http://schemas.microsoft.com/office/drawing/2014/main" id="{FE3388FB-7B6D-43A7-BF35-9BF778C7F53B}"/>
              </a:ext>
            </a:extLst>
          </p:cNvPr>
          <p:cNvSpPr txBox="1">
            <a:spLocks/>
          </p:cNvSpPr>
          <p:nvPr/>
        </p:nvSpPr>
        <p:spPr>
          <a:xfrm>
            <a:off x="451895" y="6411716"/>
            <a:ext cx="11288209" cy="365126"/>
          </a:xfrm>
          <a:prstGeom prst="rect">
            <a:avLst/>
          </a:prstGeom>
        </p:spPr>
        <p:txBody>
          <a:bodyPr vert="horz" lIns="91440" tIns="45720" rIns="91440" bIns="45720" rtlCol="0">
            <a:normAutofit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536"/>
              </a:spcBef>
              <a:buClr>
                <a:srgbClr val="FF0000"/>
              </a:buClr>
              <a:buSzPct val="70000"/>
              <a:buNone/>
              <a:defRPr/>
            </a:pPr>
            <a:r>
              <a:rPr lang="en-US" sz="2000" dirty="0">
                <a:latin typeface="Garamond"/>
                <a:cs typeface="Garamond"/>
                <a:sym typeface="Garamond" pitchFamily="18" charset="0"/>
              </a:rPr>
              <a:t>david.modic@fri.uni-lj.si</a:t>
            </a:r>
            <a:endParaRPr lang="sl-SI" sz="2000" dirty="0">
              <a:latin typeface="Garamond"/>
              <a:cs typeface="Garamond"/>
              <a:sym typeface="Garamond" pitchFamily="18" charset="0"/>
            </a:endParaRPr>
          </a:p>
          <a:p>
            <a:pPr algn="ctr">
              <a:spcBef>
                <a:spcPts val="536"/>
              </a:spcBef>
              <a:buClr>
                <a:srgbClr val="FF0000"/>
              </a:buClr>
              <a:buSzPct val="70000"/>
              <a:buFont typeface="Wingdings" panose="05000000000000000000" pitchFamily="2" charset="2"/>
              <a:buChar char="§"/>
              <a:defRPr/>
            </a:pPr>
            <a:endParaRPr lang="sl-SI" sz="2000" dirty="0">
              <a:latin typeface="Garamond"/>
              <a:cs typeface="Garamond"/>
              <a:sym typeface="Garamond" pitchFamily="18" charset="0"/>
            </a:endParaRPr>
          </a:p>
        </p:txBody>
      </p:sp>
      <p:pic>
        <p:nvPicPr>
          <p:cNvPr id="11" name="druzina Link">
            <a:extLst>
              <a:ext uri="{FF2B5EF4-FFF2-40B4-BE49-F238E27FC236}">
                <a16:creationId xmlns:a16="http://schemas.microsoft.com/office/drawing/2014/main" id="{6F735F29-F61B-483E-96B2-9342589AAD13}"/>
              </a:ext>
            </a:extLst>
          </p:cNvPr>
          <p:cNvPicPr>
            <a:picLocks noChangeAspect="1"/>
          </p:cNvPicPr>
          <p:nvPr/>
        </p:nvPicPr>
        <p:blipFill>
          <a:blip r:embed="rId6"/>
          <a:stretch>
            <a:fillRect/>
          </a:stretch>
        </p:blipFill>
        <p:spPr>
          <a:xfrm>
            <a:off x="10520262" y="3280388"/>
            <a:ext cx="146978" cy="148612"/>
          </a:xfrm>
          <a:prstGeom prst="rect">
            <a:avLst/>
          </a:prstGeom>
        </p:spPr>
      </p:pic>
      <p:pic>
        <p:nvPicPr>
          <p:cNvPr id="12" name="dusa Link">
            <a:extLst>
              <a:ext uri="{FF2B5EF4-FFF2-40B4-BE49-F238E27FC236}">
                <a16:creationId xmlns:a16="http://schemas.microsoft.com/office/drawing/2014/main" id="{0F4B269B-D135-444B-B31C-1F0E52BFBBA6}"/>
              </a:ext>
            </a:extLst>
          </p:cNvPr>
          <p:cNvPicPr>
            <a:picLocks noChangeAspect="1"/>
          </p:cNvPicPr>
          <p:nvPr/>
        </p:nvPicPr>
        <p:blipFill>
          <a:blip r:embed="rId6"/>
          <a:stretch>
            <a:fillRect/>
          </a:stretch>
        </p:blipFill>
        <p:spPr>
          <a:xfrm>
            <a:off x="2062062" y="5050251"/>
            <a:ext cx="146978" cy="148612"/>
          </a:xfrm>
          <a:prstGeom prst="rect">
            <a:avLst/>
          </a:prstGeom>
        </p:spPr>
      </p:pic>
      <p:pic>
        <p:nvPicPr>
          <p:cNvPr id="14" name="Ovire Link">
            <a:extLst>
              <a:ext uri="{FF2B5EF4-FFF2-40B4-BE49-F238E27FC236}">
                <a16:creationId xmlns:a16="http://schemas.microsoft.com/office/drawing/2014/main" id="{4F6C6C63-78F0-4BE2-AC6C-58AB7C6BA837}"/>
              </a:ext>
            </a:extLst>
          </p:cNvPr>
          <p:cNvPicPr>
            <a:picLocks noChangeAspect="1"/>
          </p:cNvPicPr>
          <p:nvPr/>
        </p:nvPicPr>
        <p:blipFill>
          <a:blip r:embed="rId6"/>
          <a:stretch>
            <a:fillRect/>
          </a:stretch>
        </p:blipFill>
        <p:spPr>
          <a:xfrm>
            <a:off x="3984380" y="5652924"/>
            <a:ext cx="146978" cy="148612"/>
          </a:xfrm>
          <a:prstGeom prst="rect">
            <a:avLst/>
          </a:prstGeom>
        </p:spPr>
      </p:pic>
      <p:grpSp>
        <p:nvGrpSpPr>
          <p:cNvPr id="17" name="Research phishing group">
            <a:extLst>
              <a:ext uri="{FF2B5EF4-FFF2-40B4-BE49-F238E27FC236}">
                <a16:creationId xmlns:a16="http://schemas.microsoft.com/office/drawing/2014/main" id="{75D048CC-09A2-4959-8F71-EA380A747DC6}"/>
              </a:ext>
            </a:extLst>
          </p:cNvPr>
          <p:cNvGrpSpPr/>
          <p:nvPr/>
        </p:nvGrpSpPr>
        <p:grpSpPr>
          <a:xfrm>
            <a:off x="2062062" y="325525"/>
            <a:ext cx="9666063" cy="6039066"/>
            <a:chOff x="6161194" y="137143"/>
            <a:chExt cx="8493760" cy="4979318"/>
          </a:xfrm>
        </p:grpSpPr>
        <p:pic>
          <p:nvPicPr>
            <p:cNvPr id="18" name="Picture 17">
              <a:extLst>
                <a:ext uri="{FF2B5EF4-FFF2-40B4-BE49-F238E27FC236}">
                  <a16:creationId xmlns:a16="http://schemas.microsoft.com/office/drawing/2014/main" id="{FB614152-6857-460A-A5FE-72E37D44A7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61194" y="1477911"/>
              <a:ext cx="7858125" cy="3638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 name="Picture 18">
              <a:extLst>
                <a:ext uri="{FF2B5EF4-FFF2-40B4-BE49-F238E27FC236}">
                  <a16:creationId xmlns:a16="http://schemas.microsoft.com/office/drawing/2014/main" id="{340E7F37-A986-40BB-89DF-1D6629C4FDB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69706" y="137143"/>
              <a:ext cx="3885248" cy="30689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pic>
        <p:nvPicPr>
          <p:cNvPr id="20" name="Ogrozanje PIC">
            <a:extLst>
              <a:ext uri="{FF2B5EF4-FFF2-40B4-BE49-F238E27FC236}">
                <a16:creationId xmlns:a16="http://schemas.microsoft.com/office/drawing/2014/main" id="{5F9289DB-E5A5-4A54-94E4-CFDD51E296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5353" y="80657"/>
            <a:ext cx="6530632" cy="66462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Ovire TBox">
            <a:extLst>
              <a:ext uri="{FF2B5EF4-FFF2-40B4-BE49-F238E27FC236}">
                <a16:creationId xmlns:a16="http://schemas.microsoft.com/office/drawing/2014/main" id="{061E9721-CAD3-4243-96CE-5B63208F0D74}"/>
              </a:ext>
            </a:extLst>
          </p:cNvPr>
          <p:cNvSpPr txBox="1"/>
          <p:nvPr/>
        </p:nvSpPr>
        <p:spPr>
          <a:xfrm>
            <a:off x="2209040" y="515126"/>
            <a:ext cx="7993314" cy="5022272"/>
          </a:xfrm>
          <a:prstGeom prst="rect">
            <a:avLst/>
          </a:prstGeom>
          <a:solidFill>
            <a:schemeClr val="tx1"/>
          </a:solidFill>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L="214313" indent="-214313">
              <a:lnSpc>
                <a:spcPct val="150000"/>
              </a:lnSpc>
              <a:buFont typeface="Arial" panose="020B0604020202020204" pitchFamily="34" charset="0"/>
              <a:buChar char="•"/>
            </a:pPr>
            <a:r>
              <a:rPr lang="sl-SI" dirty="0">
                <a:solidFill>
                  <a:schemeClr val="bg1"/>
                </a:solidFill>
                <a:latin typeface="Verdana" panose="020B0604030504040204" pitchFamily="34" charset="0"/>
                <a:ea typeface="Verdana" panose="020B0604030504040204" pitchFamily="34" charset="0"/>
                <a:cs typeface="Verdana" panose="020B0604030504040204" pitchFamily="34" charset="0"/>
              </a:rPr>
              <a:t>Ko rečem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sl-SI" dirty="0">
                <a:solidFill>
                  <a:schemeClr val="bg1"/>
                </a:solidFill>
                <a:latin typeface="Verdana" panose="020B0604030504040204" pitchFamily="34" charset="0"/>
                <a:ea typeface="Verdana" panose="020B0604030504040204" pitchFamily="34" charset="0"/>
                <a:cs typeface="Verdana" panose="020B0604030504040204" pitchFamily="34" charset="0"/>
              </a:rPr>
              <a:t>ovire</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sl-SI" dirty="0">
                <a:solidFill>
                  <a:schemeClr val="bg1"/>
                </a:solidFill>
                <a:latin typeface="Verdana" panose="020B0604030504040204" pitchFamily="34" charset="0"/>
                <a:ea typeface="Verdana" panose="020B0604030504040204" pitchFamily="34" charset="0"/>
                <a:cs typeface="Verdana" panose="020B0604030504040204" pitchFamily="34" charset="0"/>
              </a:rPr>
              <a:t> mislim, da bi moralo sporočilo vpeljati </a:t>
            </a:r>
            <a:r>
              <a:rPr lang="sl-SI" i="1" dirty="0">
                <a:solidFill>
                  <a:schemeClr val="bg1"/>
                </a:solidFill>
                <a:latin typeface="Verdana" panose="020B0604030504040204" pitchFamily="34" charset="0"/>
                <a:ea typeface="Verdana" panose="020B0604030504040204" pitchFamily="34" charset="0"/>
                <a:cs typeface="Verdana" panose="020B0604030504040204" pitchFamily="34" charset="0"/>
              </a:rPr>
              <a:t>nujo (pozitivno </a:t>
            </a:r>
            <a:r>
              <a:rPr lang="sl-SI" dirty="0">
                <a:solidFill>
                  <a:schemeClr val="bg1"/>
                </a:solidFill>
                <a:latin typeface="Verdana" panose="020B0604030504040204" pitchFamily="34" charset="0"/>
                <a:ea typeface="Verdana" panose="020B0604030504040204" pitchFamily="34" charset="0"/>
                <a:cs typeface="Verdana" panose="020B0604030504040204" pitchFamily="34" charset="0"/>
              </a:rPr>
              <a:t>ali </a:t>
            </a:r>
            <a:r>
              <a:rPr lang="sl-SI" i="1" dirty="0">
                <a:solidFill>
                  <a:schemeClr val="bg1"/>
                </a:solidFill>
                <a:latin typeface="Verdana" panose="020B0604030504040204" pitchFamily="34" charset="0"/>
                <a:ea typeface="Verdana" panose="020B0604030504040204" pitchFamily="34" charset="0"/>
                <a:cs typeface="Verdana" panose="020B0604030504040204" pitchFamily="34" charset="0"/>
              </a:rPr>
              <a:t>negativno). Npr. </a:t>
            </a:r>
            <a:r>
              <a:rPr lang="sl-SI" i="1" dirty="0">
                <a:solidFill>
                  <a:srgbClr val="FF0000"/>
                </a:solidFill>
                <a:latin typeface="Verdana" panose="020B0604030504040204" pitchFamily="34" charset="0"/>
                <a:ea typeface="Verdana" panose="020B0604030504040204" pitchFamily="34" charset="0"/>
                <a:cs typeface="Verdana" panose="020B0604030504040204" pitchFamily="34" charset="0"/>
              </a:rPr>
              <a:t>dvig plače</a:t>
            </a:r>
            <a:r>
              <a:rPr lang="en-US" i="1"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sl-SI" i="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sl-SI" i="1" dirty="0">
                <a:solidFill>
                  <a:srgbClr val="FF0000"/>
                </a:solidFill>
                <a:latin typeface="Verdana" panose="020B0604030504040204" pitchFamily="34" charset="0"/>
                <a:ea typeface="Verdana" panose="020B0604030504040204" pitchFamily="34" charset="0"/>
                <a:cs typeface="Verdana" panose="020B0604030504040204" pitchFamily="34" charset="0"/>
              </a:rPr>
              <a:t>možnost objave v prestižni publikaciji</a:t>
            </a:r>
            <a:r>
              <a:rPr lang="sl-SI" i="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sl-SI" b="1"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sl-SI" i="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sl-SI" i="1" dirty="0">
                <a:solidFill>
                  <a:srgbClr val="FF0000"/>
                </a:solidFill>
                <a:latin typeface="Verdana" panose="020B0604030504040204" pitchFamily="34" charset="0"/>
                <a:ea typeface="Verdana" panose="020B0604030504040204" pitchFamily="34" charset="0"/>
                <a:cs typeface="Verdana" panose="020B0604030504040204" pitchFamily="34" charset="0"/>
              </a:rPr>
              <a:t>izgubo pokojnine </a:t>
            </a:r>
            <a:r>
              <a:rPr lang="sl-SI" b="1"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sl-SI" i="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sl-SI" i="1" dirty="0">
                <a:solidFill>
                  <a:srgbClr val="FF0000"/>
                </a:solidFill>
                <a:latin typeface="Verdana" panose="020B0604030504040204" pitchFamily="34" charset="0"/>
                <a:ea typeface="Verdana" panose="020B0604030504040204" pitchFamily="34" charset="0"/>
                <a:cs typeface="Verdana" panose="020B0604030504040204" pitchFamily="34" charset="0"/>
              </a:rPr>
              <a:t>izgubo zaposlitve</a:t>
            </a:r>
            <a:r>
              <a:rPr lang="sl-SI" i="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sl-SI" b="1"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sl-SI" i="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sl-SI" i="1" dirty="0">
                <a:solidFill>
                  <a:srgbClr val="FF0000"/>
                </a:solidFill>
                <a:latin typeface="Verdana" panose="020B0604030504040204" pitchFamily="34" charset="0"/>
                <a:ea typeface="Verdana" panose="020B0604030504040204" pitchFamily="34" charset="0"/>
                <a:cs typeface="Verdana" panose="020B0604030504040204" pitchFamily="34" charset="0"/>
              </a:rPr>
              <a:t>preprečitev kraje lastnega avtorskega dela </a:t>
            </a:r>
            <a:r>
              <a:rPr lang="sl-SI" b="1"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pPr marL="214313" indent="-214313">
              <a:lnSpc>
                <a:spcPct val="150000"/>
              </a:lnSpc>
              <a:buFont typeface="Arial" panose="020B0604020202020204" pitchFamily="34" charset="0"/>
              <a:buChar char="•"/>
            </a:pPr>
            <a:r>
              <a:rPr lang="sl-SI" dirty="0">
                <a:solidFill>
                  <a:schemeClr val="bg1"/>
                </a:solidFill>
                <a:latin typeface="Verdana" panose="020B0604030504040204" pitchFamily="34" charset="0"/>
                <a:ea typeface="Verdana" panose="020B0604030504040204" pitchFamily="34" charset="0"/>
                <a:cs typeface="Verdana" panose="020B0604030504040204" pitchFamily="34" charset="0"/>
              </a:rPr>
              <a:t>Vse to se mora zgoditi </a:t>
            </a:r>
            <a:r>
              <a:rPr lang="sl-SI" b="1" dirty="0">
                <a:solidFill>
                  <a:srgbClr val="FF0000"/>
                </a:solidFill>
                <a:latin typeface="Verdana" panose="020B0604030504040204" pitchFamily="34" charset="0"/>
                <a:ea typeface="Verdana" panose="020B0604030504040204" pitchFamily="34" charset="0"/>
                <a:cs typeface="Verdana" panose="020B0604030504040204" pitchFamily="34" charset="0"/>
              </a:rPr>
              <a:t>TAKOJ</a:t>
            </a:r>
            <a:r>
              <a:rPr lang="sl-SI" dirty="0">
                <a:solidFill>
                  <a:schemeClr val="bg1"/>
                </a:solidFill>
                <a:latin typeface="Verdana" panose="020B0604030504040204" pitchFamily="34" charset="0"/>
                <a:ea typeface="Verdana" panose="020B0604030504040204" pitchFamily="34" charset="0"/>
                <a:cs typeface="Verdana" panose="020B0604030504040204" pitchFamily="34" charset="0"/>
              </a:rPr>
              <a:t>, ker je žrtev </a:t>
            </a:r>
            <a:r>
              <a:rPr lang="sl-SI" i="1" dirty="0">
                <a:solidFill>
                  <a:schemeClr val="bg1"/>
                </a:solidFill>
                <a:latin typeface="Verdana" panose="020B0604030504040204" pitchFamily="34" charset="0"/>
                <a:ea typeface="Verdana" panose="020B0604030504040204" pitchFamily="34" charset="0"/>
                <a:cs typeface="Verdana" panose="020B0604030504040204" pitchFamily="34" charset="0"/>
              </a:rPr>
              <a:t>spregledala</a:t>
            </a:r>
            <a:r>
              <a:rPr lang="sl-SI" dirty="0">
                <a:solidFill>
                  <a:schemeClr val="bg1"/>
                </a:solidFill>
                <a:latin typeface="Verdana" panose="020B0604030504040204" pitchFamily="34" charset="0"/>
                <a:ea typeface="Verdana" panose="020B0604030504040204" pitchFamily="34" charset="0"/>
                <a:cs typeface="Verdana" panose="020B0604030504040204" pitchFamily="34" charset="0"/>
              </a:rPr>
              <a:t> prejšnja sporočila na to temo. </a:t>
            </a:r>
          </a:p>
          <a:p>
            <a:pPr marL="214313" indent="-214313">
              <a:lnSpc>
                <a:spcPct val="150000"/>
              </a:lnSpc>
              <a:buFont typeface="Arial" panose="020B0604020202020204" pitchFamily="34" charset="0"/>
              <a:buChar char="•"/>
            </a:pPr>
            <a:r>
              <a:rPr lang="sl-SI" dirty="0">
                <a:solidFill>
                  <a:schemeClr val="bg1"/>
                </a:solidFill>
                <a:latin typeface="Verdana" panose="020B0604030504040204" pitchFamily="34" charset="0"/>
                <a:ea typeface="Verdana" panose="020B0604030504040204" pitchFamily="34" charset="0"/>
                <a:cs typeface="Verdana" panose="020B0604030504040204" pitchFamily="34" charset="0"/>
              </a:rPr>
              <a:t>Samo, ko se skušaš prijaviti v sistem, se ta </a:t>
            </a:r>
            <a:r>
              <a:rPr lang="sl-SI" i="1" dirty="0">
                <a:solidFill>
                  <a:schemeClr val="bg1"/>
                </a:solidFill>
                <a:latin typeface="Verdana" panose="020B0604030504040204" pitchFamily="34" charset="0"/>
                <a:ea typeface="Verdana" panose="020B0604030504040204" pitchFamily="34" charset="0"/>
                <a:cs typeface="Verdana" panose="020B0604030504040204" pitchFamily="34" charset="0"/>
              </a:rPr>
              <a:t>zelo počasi</a:t>
            </a:r>
            <a:r>
              <a:rPr lang="sl-SI" dirty="0">
                <a:solidFill>
                  <a:schemeClr val="bg1"/>
                </a:solidFill>
                <a:latin typeface="Verdana" panose="020B0604030504040204" pitchFamily="34" charset="0"/>
                <a:ea typeface="Verdana" panose="020B0604030504040204" pitchFamily="34" charset="0"/>
                <a:cs typeface="Verdana" panose="020B0604030504040204" pitchFamily="34" charset="0"/>
              </a:rPr>
              <a:t> nalaga (to od vas zahteva</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sl-SI" dirty="0">
                <a:solidFill>
                  <a:schemeClr val="bg1"/>
                </a:solidFill>
                <a:latin typeface="Verdana" panose="020B0604030504040204" pitchFamily="34" charset="0"/>
                <a:ea typeface="Verdana" panose="020B0604030504040204" pitchFamily="34" charset="0"/>
                <a:cs typeface="Verdana" panose="020B0604030504040204" pitchFamily="34" charset="0"/>
              </a:rPr>
              <a:t>2 minuti dela</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sl-SI" dirty="0">
                <a:solidFill>
                  <a:schemeClr val="bg1"/>
                </a:solidFill>
                <a:latin typeface="Verdana" panose="020B0604030504040204" pitchFamily="34" charset="0"/>
                <a:ea typeface="Verdana" panose="020B0604030504040204" pitchFamily="34" charset="0"/>
                <a:cs typeface="Verdana" panose="020B0604030504040204" pitchFamily="34" charset="0"/>
              </a:rPr>
              <a:t>). Sistem te pozove da poskusiš še enkrat čez minuto.</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14313" indent="-214313">
              <a:lnSpc>
                <a:spcPct val="150000"/>
              </a:lnSpc>
              <a:buFont typeface="Arial" panose="020B0604020202020204" pitchFamily="34" charset="0"/>
              <a:buChar char="•"/>
            </a:pPr>
            <a:r>
              <a:rPr lang="sl-SI" dirty="0">
                <a:solidFill>
                  <a:schemeClr val="bg1"/>
                </a:solidFill>
                <a:latin typeface="Verdana" panose="020B0604030504040204" pitchFamily="34" charset="0"/>
                <a:ea typeface="Verdana" panose="020B0604030504040204" pitchFamily="34" charset="0"/>
                <a:cs typeface="Verdana" panose="020B0604030504040204" pitchFamily="34" charset="0"/>
              </a:rPr>
              <a:t>To ponavljamo. Čas se izteka. Če to lahko opravičimo, na spletno stran namestimo uro, ki odšteva čas, ki ga ima uporabnik še na voljo.</a:t>
            </a:r>
            <a:endParaRPr lang="en-GB"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26" name="apache Link">
            <a:extLst>
              <a:ext uri="{FF2B5EF4-FFF2-40B4-BE49-F238E27FC236}">
                <a16:creationId xmlns:a16="http://schemas.microsoft.com/office/drawing/2014/main" id="{88DFA974-F063-4762-B0F1-DD306F0023FA}"/>
              </a:ext>
            </a:extLst>
          </p:cNvPr>
          <p:cNvPicPr>
            <a:picLocks noChangeAspect="1"/>
          </p:cNvPicPr>
          <p:nvPr/>
        </p:nvPicPr>
        <p:blipFill>
          <a:blip r:embed="rId6"/>
          <a:stretch>
            <a:fillRect/>
          </a:stretch>
        </p:blipFill>
        <p:spPr>
          <a:xfrm>
            <a:off x="6042830" y="3513054"/>
            <a:ext cx="146978" cy="148612"/>
          </a:xfrm>
          <a:prstGeom prst="rect">
            <a:avLst/>
          </a:prstGeom>
        </p:spPr>
      </p:pic>
      <p:sp>
        <p:nvSpPr>
          <p:cNvPr id="16" name="Apache config TBox">
            <a:extLst>
              <a:ext uri="{FF2B5EF4-FFF2-40B4-BE49-F238E27FC236}">
                <a16:creationId xmlns:a16="http://schemas.microsoft.com/office/drawing/2014/main" id="{EA87C366-8931-4042-9724-B9544D9EDA33}"/>
              </a:ext>
            </a:extLst>
          </p:cNvPr>
          <p:cNvSpPr txBox="1"/>
          <p:nvPr/>
        </p:nvSpPr>
        <p:spPr>
          <a:xfrm>
            <a:off x="3429851" y="885117"/>
            <a:ext cx="7090411" cy="3805850"/>
          </a:xfrm>
          <a:prstGeom prst="rect">
            <a:avLst/>
          </a:prstGeom>
          <a:ln/>
          <a:effectLst>
            <a:glow rad="635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wrap="square" rtlCol="0">
            <a:spAutoFit/>
          </a:bodyPr>
          <a:lstStyle/>
          <a:p>
            <a:pPr>
              <a:lnSpc>
                <a:spcPct val="150000"/>
              </a:lnSpc>
            </a:pPr>
            <a:r>
              <a:rPr lang="en-US" sz="1350" b="1" i="1" dirty="0">
                <a:solidFill>
                  <a:srgbClr val="002060"/>
                </a:solidFill>
                <a:latin typeface="Courier New" panose="02070309020205020404" pitchFamily="49" charset="0"/>
                <a:cs typeface="Courier New" panose="02070309020205020404" pitchFamily="49" charset="0"/>
              </a:rPr>
              <a:t>cd /</a:t>
            </a:r>
            <a:r>
              <a:rPr lang="en-US" sz="1350" b="1" i="1" dirty="0" err="1">
                <a:solidFill>
                  <a:srgbClr val="002060"/>
                </a:solidFill>
                <a:latin typeface="Courier New" panose="02070309020205020404" pitchFamily="49" charset="0"/>
                <a:cs typeface="Courier New" panose="02070309020205020404" pitchFamily="49" charset="0"/>
              </a:rPr>
              <a:t>tmp</a:t>
            </a:r>
            <a:br>
              <a:rPr lang="en-US" sz="1350" b="1" dirty="0">
                <a:solidFill>
                  <a:srgbClr val="002060"/>
                </a:solidFill>
                <a:latin typeface="Courier New" panose="02070309020205020404" pitchFamily="49" charset="0"/>
                <a:cs typeface="Courier New" panose="02070309020205020404" pitchFamily="49" charset="0"/>
              </a:rPr>
            </a:br>
            <a:r>
              <a:rPr lang="en-US" sz="1350" b="1" i="1" dirty="0" err="1">
                <a:solidFill>
                  <a:srgbClr val="002060"/>
                </a:solidFill>
                <a:latin typeface="Courier New" panose="02070309020205020404" pitchFamily="49" charset="0"/>
                <a:cs typeface="Courier New" panose="02070309020205020404" pitchFamily="49" charset="0"/>
              </a:rPr>
              <a:t>wget</a:t>
            </a:r>
            <a:r>
              <a:rPr lang="en-US" sz="1350" b="1" i="1" dirty="0">
                <a:solidFill>
                  <a:srgbClr val="002060"/>
                </a:solidFill>
                <a:latin typeface="Courier New" panose="02070309020205020404" pitchFamily="49" charset="0"/>
                <a:cs typeface="Courier New" panose="02070309020205020404" pitchFamily="49" charset="0"/>
              </a:rPr>
              <a:t> http://cband.linux.pl/download/mod-cband-0.9.7.4.tgz</a:t>
            </a:r>
            <a:br>
              <a:rPr lang="en-US" sz="1350" b="1" dirty="0">
                <a:solidFill>
                  <a:srgbClr val="002060"/>
                </a:solidFill>
                <a:latin typeface="Courier New" panose="02070309020205020404" pitchFamily="49" charset="0"/>
                <a:cs typeface="Courier New" panose="02070309020205020404" pitchFamily="49" charset="0"/>
              </a:rPr>
            </a:br>
            <a:r>
              <a:rPr lang="en-US" sz="1350" b="1" i="1" dirty="0">
                <a:solidFill>
                  <a:srgbClr val="002060"/>
                </a:solidFill>
                <a:latin typeface="Courier New" panose="02070309020205020404" pitchFamily="49" charset="0"/>
                <a:cs typeface="Courier New" panose="02070309020205020404" pitchFamily="49" charset="0"/>
              </a:rPr>
              <a:t>tar </a:t>
            </a:r>
            <a:r>
              <a:rPr lang="en-US" sz="1350" b="1" i="1" dirty="0" err="1">
                <a:solidFill>
                  <a:srgbClr val="002060"/>
                </a:solidFill>
                <a:latin typeface="Courier New" panose="02070309020205020404" pitchFamily="49" charset="0"/>
                <a:cs typeface="Courier New" panose="02070309020205020404" pitchFamily="49" charset="0"/>
              </a:rPr>
              <a:t>xzvf</a:t>
            </a:r>
            <a:r>
              <a:rPr lang="en-US" sz="1350" b="1" i="1" dirty="0">
                <a:solidFill>
                  <a:srgbClr val="002060"/>
                </a:solidFill>
                <a:latin typeface="Courier New" panose="02070309020205020404" pitchFamily="49" charset="0"/>
                <a:cs typeface="Courier New" panose="02070309020205020404" pitchFamily="49" charset="0"/>
              </a:rPr>
              <a:t> mod-cband-0.9.7.4.tgz</a:t>
            </a:r>
            <a:br>
              <a:rPr lang="en-US" sz="1350" b="1" dirty="0">
                <a:solidFill>
                  <a:srgbClr val="002060"/>
                </a:solidFill>
                <a:latin typeface="Courier New" panose="02070309020205020404" pitchFamily="49" charset="0"/>
                <a:cs typeface="Courier New" panose="02070309020205020404" pitchFamily="49" charset="0"/>
              </a:rPr>
            </a:br>
            <a:r>
              <a:rPr lang="en-US" sz="1350" b="1" i="1" dirty="0">
                <a:solidFill>
                  <a:srgbClr val="002060"/>
                </a:solidFill>
                <a:latin typeface="Courier New" panose="02070309020205020404" pitchFamily="49" charset="0"/>
                <a:cs typeface="Courier New" panose="02070309020205020404" pitchFamily="49" charset="0"/>
              </a:rPr>
              <a:t>cd mod-cband-0.9.7.4</a:t>
            </a:r>
            <a:br>
              <a:rPr lang="en-US" sz="1350" b="1" dirty="0">
                <a:solidFill>
                  <a:srgbClr val="002060"/>
                </a:solidFill>
                <a:latin typeface="Courier New" panose="02070309020205020404" pitchFamily="49" charset="0"/>
                <a:cs typeface="Courier New" panose="02070309020205020404" pitchFamily="49" charset="0"/>
              </a:rPr>
            </a:br>
            <a:r>
              <a:rPr lang="en-US" sz="1350" b="1" i="1" dirty="0">
                <a:solidFill>
                  <a:srgbClr val="002060"/>
                </a:solidFill>
                <a:latin typeface="Courier New" panose="02070309020205020404" pitchFamily="49" charset="0"/>
                <a:cs typeface="Courier New" panose="02070309020205020404" pitchFamily="49" charset="0"/>
              </a:rPr>
              <a:t>./configure</a:t>
            </a:r>
            <a:br>
              <a:rPr lang="en-US" sz="1350" b="1" dirty="0">
                <a:solidFill>
                  <a:srgbClr val="002060"/>
                </a:solidFill>
                <a:latin typeface="Courier New" panose="02070309020205020404" pitchFamily="49" charset="0"/>
                <a:cs typeface="Courier New" panose="02070309020205020404" pitchFamily="49" charset="0"/>
              </a:rPr>
            </a:br>
            <a:r>
              <a:rPr lang="en-US" sz="1350" b="1" i="1" dirty="0">
                <a:solidFill>
                  <a:srgbClr val="002060"/>
                </a:solidFill>
                <a:latin typeface="Courier New" panose="02070309020205020404" pitchFamily="49" charset="0"/>
                <a:cs typeface="Courier New" panose="02070309020205020404" pitchFamily="49" charset="0"/>
              </a:rPr>
              <a:t>make</a:t>
            </a:r>
            <a:br>
              <a:rPr lang="en-US" sz="1350" b="1" dirty="0">
                <a:solidFill>
                  <a:srgbClr val="002060"/>
                </a:solidFill>
                <a:latin typeface="Courier New" panose="02070309020205020404" pitchFamily="49" charset="0"/>
                <a:cs typeface="Courier New" panose="02070309020205020404" pitchFamily="49" charset="0"/>
              </a:rPr>
            </a:br>
            <a:r>
              <a:rPr lang="en-US" sz="1350" b="1" i="1" dirty="0" err="1">
                <a:solidFill>
                  <a:srgbClr val="002060"/>
                </a:solidFill>
                <a:latin typeface="Courier New" panose="02070309020205020404" pitchFamily="49" charset="0"/>
                <a:cs typeface="Courier New" panose="02070309020205020404" pitchFamily="49" charset="0"/>
              </a:rPr>
              <a:t>make</a:t>
            </a:r>
            <a:r>
              <a:rPr lang="en-US" sz="1350" b="1" i="1" dirty="0">
                <a:solidFill>
                  <a:srgbClr val="002060"/>
                </a:solidFill>
                <a:latin typeface="Courier New" panose="02070309020205020404" pitchFamily="49" charset="0"/>
                <a:cs typeface="Courier New" panose="02070309020205020404" pitchFamily="49" charset="0"/>
              </a:rPr>
              <a:t> install</a:t>
            </a:r>
            <a:endParaRPr lang="sl-SI" sz="1350" b="1" i="1" dirty="0">
              <a:solidFill>
                <a:srgbClr val="002060"/>
              </a:solidFill>
              <a:latin typeface="Courier New" panose="02070309020205020404" pitchFamily="49" charset="0"/>
              <a:cs typeface="Courier New" panose="02070309020205020404" pitchFamily="49" charset="0"/>
            </a:endParaRPr>
          </a:p>
          <a:p>
            <a:pPr>
              <a:lnSpc>
                <a:spcPct val="150000"/>
              </a:lnSpc>
            </a:pPr>
            <a:r>
              <a:rPr lang="sl-SI" sz="1350" b="1" dirty="0" err="1">
                <a:solidFill>
                  <a:srgbClr val="002060"/>
                </a:solidFill>
                <a:latin typeface="Courier New" panose="02070309020205020404" pitchFamily="49" charset="0"/>
                <a:ea typeface="Verdana" panose="020B0604030504040204" pitchFamily="34" charset="0"/>
                <a:cs typeface="Courier New" panose="02070309020205020404" pitchFamily="49" charset="0"/>
              </a:rPr>
              <a:t>nano</a:t>
            </a:r>
            <a:r>
              <a:rPr lang="sl-SI" sz="1350" b="1" dirty="0">
                <a:solidFill>
                  <a:srgbClr val="002060"/>
                </a:solidFill>
                <a:latin typeface="Courier New" panose="02070309020205020404" pitchFamily="49" charset="0"/>
                <a:ea typeface="Verdana" panose="020B0604030504040204" pitchFamily="34" charset="0"/>
                <a:cs typeface="Courier New" panose="02070309020205020404" pitchFamily="49" charset="0"/>
              </a:rPr>
              <a:t> </a:t>
            </a:r>
            <a:r>
              <a:rPr lang="en-GB" sz="1350" b="1" i="1" dirty="0">
                <a:solidFill>
                  <a:srgbClr val="002060"/>
                </a:solidFill>
                <a:latin typeface="Courier New" panose="02070309020205020404" pitchFamily="49" charset="0"/>
                <a:cs typeface="Courier New" panose="02070309020205020404" pitchFamily="49" charset="0"/>
              </a:rPr>
              <a:t>/etc/apache2/</a:t>
            </a:r>
            <a:r>
              <a:rPr lang="en-GB" sz="1350" b="1" i="1" dirty="0" err="1">
                <a:solidFill>
                  <a:srgbClr val="002060"/>
                </a:solidFill>
                <a:latin typeface="Courier New" panose="02070309020205020404" pitchFamily="49" charset="0"/>
                <a:cs typeface="Courier New" panose="02070309020205020404" pitchFamily="49" charset="0"/>
              </a:rPr>
              <a:t>httpd.conf</a:t>
            </a:r>
            <a:endParaRPr lang="sl-SI" sz="1350" b="1" i="1" dirty="0">
              <a:solidFill>
                <a:srgbClr val="002060"/>
              </a:solidFill>
              <a:latin typeface="Courier New" panose="02070309020205020404" pitchFamily="49" charset="0"/>
              <a:cs typeface="Courier New" panose="02070309020205020404" pitchFamily="49" charset="0"/>
            </a:endParaRPr>
          </a:p>
          <a:p>
            <a:pPr>
              <a:lnSpc>
                <a:spcPct val="150000"/>
              </a:lnSpc>
            </a:pPr>
            <a:r>
              <a:rPr lang="sl-SI" sz="1350" b="1" i="1" dirty="0">
                <a:solidFill>
                  <a:srgbClr val="FF0000"/>
                </a:solidFill>
                <a:latin typeface="Courier New" panose="02070309020205020404" pitchFamily="49" charset="0"/>
                <a:ea typeface="Verdana" panose="020B0604030504040204" pitchFamily="34" charset="0"/>
                <a:cs typeface="Courier New" panose="02070309020205020404" pitchFamily="49" charset="0"/>
              </a:rPr>
              <a:t>/* </a:t>
            </a:r>
            <a:r>
              <a:rPr lang="sl-SI" sz="1350" b="1" i="1" dirty="0" err="1">
                <a:solidFill>
                  <a:srgbClr val="FF0000"/>
                </a:solidFill>
                <a:latin typeface="Courier New" panose="02070309020205020404" pitchFamily="49" charset="0"/>
                <a:ea typeface="Verdana" panose="020B0604030504040204" pitchFamily="34" charset="0"/>
                <a:cs typeface="Courier New" panose="02070309020205020404" pitchFamily="49" charset="0"/>
              </a:rPr>
              <a:t>add</a:t>
            </a:r>
            <a:r>
              <a:rPr lang="sl-SI" sz="1350" b="1" i="1" dirty="0">
                <a:solidFill>
                  <a:srgbClr val="FF0000"/>
                </a:solidFill>
                <a:latin typeface="Courier New" panose="02070309020205020404" pitchFamily="49" charset="0"/>
                <a:ea typeface="Verdana" panose="020B0604030504040204" pitchFamily="34" charset="0"/>
                <a:cs typeface="Courier New" panose="02070309020205020404" pitchFamily="49" charset="0"/>
              </a:rPr>
              <a:t> </a:t>
            </a:r>
            <a:r>
              <a:rPr lang="sl-SI" sz="1350" b="1" i="1" dirty="0" err="1">
                <a:solidFill>
                  <a:srgbClr val="FF0000"/>
                </a:solidFill>
                <a:latin typeface="Courier New" panose="02070309020205020404" pitchFamily="49" charset="0"/>
                <a:ea typeface="Verdana" panose="020B0604030504040204" pitchFamily="34" charset="0"/>
                <a:cs typeface="Courier New" panose="02070309020205020404" pitchFamily="49" charset="0"/>
              </a:rPr>
              <a:t>the</a:t>
            </a:r>
            <a:r>
              <a:rPr lang="sl-SI" sz="1350" b="1" i="1" dirty="0">
                <a:solidFill>
                  <a:srgbClr val="FF0000"/>
                </a:solidFill>
                <a:latin typeface="Courier New" panose="02070309020205020404" pitchFamily="49" charset="0"/>
                <a:ea typeface="Verdana" panose="020B0604030504040204" pitchFamily="34" charset="0"/>
                <a:cs typeface="Courier New" panose="02070309020205020404" pitchFamily="49" charset="0"/>
              </a:rPr>
              <a:t> </a:t>
            </a:r>
            <a:r>
              <a:rPr lang="sl-SI" sz="1350" b="1" i="1" dirty="0" err="1">
                <a:solidFill>
                  <a:srgbClr val="FF0000"/>
                </a:solidFill>
                <a:latin typeface="Courier New" panose="02070309020205020404" pitchFamily="49" charset="0"/>
                <a:ea typeface="Verdana" panose="020B0604030504040204" pitchFamily="34" charset="0"/>
                <a:cs typeface="Courier New" panose="02070309020205020404" pitchFamily="49" charset="0"/>
              </a:rPr>
              <a:t>following</a:t>
            </a:r>
            <a:endParaRPr lang="sl-SI" sz="1350" b="1" i="1" dirty="0">
              <a:solidFill>
                <a:srgbClr val="FF0000"/>
              </a:solidFill>
              <a:latin typeface="Courier New" panose="02070309020205020404" pitchFamily="49" charset="0"/>
              <a:ea typeface="Verdana" panose="020B0604030504040204" pitchFamily="34" charset="0"/>
              <a:cs typeface="Courier New" panose="02070309020205020404" pitchFamily="49" charset="0"/>
            </a:endParaRPr>
          </a:p>
          <a:p>
            <a:pPr>
              <a:lnSpc>
                <a:spcPct val="150000"/>
              </a:lnSpc>
            </a:pPr>
            <a:r>
              <a:rPr lang="en-GB" sz="1350" b="1" dirty="0" err="1">
                <a:solidFill>
                  <a:srgbClr val="002060"/>
                </a:solidFill>
                <a:latin typeface="Courier New" panose="02070309020205020404" pitchFamily="49" charset="0"/>
                <a:ea typeface="Verdana" panose="020B0604030504040204" pitchFamily="34" charset="0"/>
                <a:cs typeface="Courier New" panose="02070309020205020404" pitchFamily="49" charset="0"/>
              </a:rPr>
              <a:t>LoadModule</a:t>
            </a:r>
            <a:r>
              <a:rPr lang="en-GB" sz="1350" b="1" dirty="0">
                <a:solidFill>
                  <a:srgbClr val="002060"/>
                </a:solidFill>
                <a:latin typeface="Courier New" panose="02070309020205020404" pitchFamily="49" charset="0"/>
                <a:ea typeface="Verdana" panose="020B0604030504040204" pitchFamily="34" charset="0"/>
                <a:cs typeface="Courier New" panose="02070309020205020404" pitchFamily="49" charset="0"/>
              </a:rPr>
              <a:t> </a:t>
            </a:r>
            <a:r>
              <a:rPr lang="en-GB" sz="1350" b="1" dirty="0" err="1">
                <a:solidFill>
                  <a:srgbClr val="002060"/>
                </a:solidFill>
                <a:latin typeface="Courier New" panose="02070309020205020404" pitchFamily="49" charset="0"/>
                <a:ea typeface="Verdana" panose="020B0604030504040204" pitchFamily="34" charset="0"/>
                <a:cs typeface="Courier New" panose="02070309020205020404" pitchFamily="49" charset="0"/>
              </a:rPr>
              <a:t>cband_module</a:t>
            </a:r>
            <a:r>
              <a:rPr lang="en-GB" sz="1350" b="1" dirty="0">
                <a:solidFill>
                  <a:srgbClr val="002060"/>
                </a:solidFill>
                <a:latin typeface="Courier New" panose="02070309020205020404" pitchFamily="49" charset="0"/>
                <a:ea typeface="Verdana" panose="020B0604030504040204" pitchFamily="34" charset="0"/>
                <a:cs typeface="Courier New" panose="02070309020205020404" pitchFamily="49" charset="0"/>
              </a:rPr>
              <a:t>   usr/lib/apache2/modules/mod_cband.so</a:t>
            </a:r>
            <a:endParaRPr lang="sl-SI" sz="1350" b="1" dirty="0">
              <a:solidFill>
                <a:srgbClr val="002060"/>
              </a:solidFill>
              <a:latin typeface="Courier New" panose="02070309020205020404" pitchFamily="49" charset="0"/>
              <a:ea typeface="Verdana" panose="020B0604030504040204" pitchFamily="34" charset="0"/>
              <a:cs typeface="Courier New" panose="02070309020205020404" pitchFamily="49" charset="0"/>
            </a:endParaRPr>
          </a:p>
          <a:p>
            <a:pPr>
              <a:lnSpc>
                <a:spcPct val="150000"/>
              </a:lnSpc>
            </a:pPr>
            <a:endParaRPr lang="sl-SI" sz="1350" b="1" dirty="0">
              <a:solidFill>
                <a:srgbClr val="002060"/>
              </a:solidFill>
              <a:latin typeface="Courier New" panose="02070309020205020404" pitchFamily="49" charset="0"/>
              <a:ea typeface="Verdana" panose="020B0604030504040204" pitchFamily="34" charset="0"/>
              <a:cs typeface="Courier New" panose="02070309020205020404" pitchFamily="49" charset="0"/>
            </a:endParaRPr>
          </a:p>
          <a:p>
            <a:pPr>
              <a:lnSpc>
                <a:spcPct val="150000"/>
              </a:lnSpc>
            </a:pPr>
            <a:r>
              <a:rPr lang="sl-SI" sz="1350" b="1" dirty="0">
                <a:solidFill>
                  <a:srgbClr val="002060"/>
                </a:solidFill>
                <a:latin typeface="Courier New" panose="02070309020205020404" pitchFamily="49" charset="0"/>
                <a:ea typeface="Verdana" panose="020B0604030504040204" pitchFamily="34" charset="0"/>
                <a:cs typeface="Courier New" panose="02070309020205020404" pitchFamily="49" charset="0"/>
              </a:rPr>
              <a:t>service apache2 </a:t>
            </a:r>
            <a:r>
              <a:rPr lang="sl-SI" sz="1350" b="1" dirty="0" err="1">
                <a:solidFill>
                  <a:srgbClr val="002060"/>
                </a:solidFill>
                <a:latin typeface="Courier New" panose="02070309020205020404" pitchFamily="49" charset="0"/>
                <a:ea typeface="Verdana" panose="020B0604030504040204" pitchFamily="34" charset="0"/>
                <a:cs typeface="Courier New" panose="02070309020205020404" pitchFamily="49" charset="0"/>
              </a:rPr>
              <a:t>restart</a:t>
            </a:r>
            <a:endParaRPr lang="en-GB" sz="1350" b="1" dirty="0">
              <a:solidFill>
                <a:srgbClr val="002060"/>
              </a:solidFill>
              <a:latin typeface="Courier New" panose="02070309020205020404" pitchFamily="49" charset="0"/>
              <a:ea typeface="Verdana" panose="020B0604030504040204" pitchFamily="34" charset="0"/>
              <a:cs typeface="Courier New" panose="02070309020205020404" pitchFamily="49" charset="0"/>
            </a:endParaRPr>
          </a:p>
        </p:txBody>
      </p:sp>
    </p:spTree>
    <p:extLst>
      <p:ext uri="{BB962C8B-B14F-4D97-AF65-F5344CB8AC3E}">
        <p14:creationId xmlns:p14="http://schemas.microsoft.com/office/powerpoint/2010/main" val="3251392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2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1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5" grpId="0" animBg="1"/>
      <p:bldP spid="16" grpId="0" animBg="1"/>
      <p:bldP spid="1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številke diapozitiva 3"/>
          <p:cNvSpPr>
            <a:spLocks noGrp="1"/>
          </p:cNvSpPr>
          <p:nvPr>
            <p:ph type="sldNum" sz="quarter" idx="12"/>
          </p:nvPr>
        </p:nvSpPr>
        <p:spPr>
          <a:xfrm>
            <a:off x="11192932" y="6381756"/>
            <a:ext cx="703083" cy="365125"/>
          </a:xfrm>
        </p:spPr>
        <p:txBody>
          <a:bodyPr/>
          <a:lstStyle/>
          <a:p>
            <a:fld id="{95AE4338-550A-4229-82D0-093D8DE92AC4}" type="slidenum">
              <a:rPr lang="sl-SI" sz="1600" dirty="0">
                <a:solidFill>
                  <a:schemeClr val="bg1"/>
                </a:solidFill>
                <a:latin typeface="Garamond" panose="02020404030301010803" pitchFamily="18" charset="0"/>
              </a:rPr>
              <a:t>12</a:t>
            </a:fld>
            <a:endParaRPr lang="sl-SI" sz="1600" dirty="0">
              <a:solidFill>
                <a:schemeClr val="bg1"/>
              </a:solidFill>
              <a:latin typeface="Garamond" panose="02020404030301010803" pitchFamily="18" charset="0"/>
            </a:endParaRPr>
          </a:p>
        </p:txBody>
      </p:sp>
      <p:sp>
        <p:nvSpPr>
          <p:cNvPr id="3" name="Naslov 1"/>
          <p:cNvSpPr>
            <a:spLocks noGrp="1"/>
          </p:cNvSpPr>
          <p:nvPr>
            <p:ph type="title"/>
          </p:nvPr>
        </p:nvSpPr>
        <p:spPr>
          <a:xfrm>
            <a:off x="387669" y="1307175"/>
            <a:ext cx="7648575" cy="600075"/>
          </a:xfrm>
        </p:spPr>
        <p:txBody>
          <a:bodyPr>
            <a:normAutofit/>
          </a:bodyPr>
          <a:lstStyle/>
          <a:p>
            <a:r>
              <a:rPr lang="sl-SI" sz="3600" dirty="0">
                <a:solidFill>
                  <a:srgbClr val="E12F29"/>
                </a:solidFill>
                <a:latin typeface="Garamond" panose="02020404030301010803" pitchFamily="18" charset="0"/>
              </a:rPr>
              <a:t>Še en hiter primer</a:t>
            </a:r>
          </a:p>
        </p:txBody>
      </p:sp>
      <p:sp>
        <p:nvSpPr>
          <p:cNvPr id="5" name="Označba mesta vsebine 2"/>
          <p:cNvSpPr>
            <a:spLocks noGrp="1"/>
          </p:cNvSpPr>
          <p:nvPr>
            <p:ph idx="1"/>
          </p:nvPr>
        </p:nvSpPr>
        <p:spPr>
          <a:xfrm>
            <a:off x="463874" y="1976431"/>
            <a:ext cx="11506453" cy="4331428"/>
          </a:xfrm>
        </p:spPr>
        <p:txBody>
          <a:bodyPr>
            <a:normAutofit/>
          </a:bodyPr>
          <a:lstStyle/>
          <a:p>
            <a:pPr>
              <a:lnSpc>
                <a:spcPct val="120000"/>
              </a:lnSpc>
              <a:spcBef>
                <a:spcPts val="536"/>
              </a:spcBef>
              <a:buClr>
                <a:srgbClr val="FF0000"/>
              </a:buClr>
              <a:buSzPct val="70000"/>
              <a:buFont typeface="Wingdings" panose="05000000000000000000" pitchFamily="2" charset="2"/>
              <a:buChar char="§"/>
              <a:defRPr/>
            </a:pPr>
            <a:r>
              <a:rPr lang="sl-SI" dirty="0">
                <a:latin typeface="Garamond"/>
                <a:cs typeface="Garamond"/>
                <a:sym typeface="Garamond" pitchFamily="18" charset="0"/>
              </a:rPr>
              <a:t>Julija in avgusta 2018 sva </a:t>
            </a:r>
            <a:r>
              <a:rPr lang="en-GB" dirty="0">
                <a:latin typeface="Garamond"/>
                <a:cs typeface="Garamond"/>
                <a:sym typeface="Garamond" pitchFamily="18" charset="0"/>
              </a:rPr>
              <a:t>s </a:t>
            </a:r>
            <a:r>
              <a:rPr lang="en-GB" dirty="0" err="1">
                <a:latin typeface="Garamond"/>
                <a:cs typeface="Garamond"/>
                <a:sym typeface="Garamond" pitchFamily="18" charset="0"/>
              </a:rPr>
              <a:t>kolegom</a:t>
            </a:r>
            <a:r>
              <a:rPr lang="en-GB" dirty="0">
                <a:latin typeface="Garamond"/>
                <a:cs typeface="Garamond"/>
                <a:sym typeface="Garamond" pitchFamily="18" charset="0"/>
              </a:rPr>
              <a:t> </a:t>
            </a:r>
            <a:r>
              <a:rPr lang="sl-SI" dirty="0">
                <a:latin typeface="Garamond"/>
                <a:cs typeface="Garamond"/>
                <a:sym typeface="Garamond" pitchFamily="18" charset="0"/>
              </a:rPr>
              <a:t>učila na poletni šoli v Cambridgeu.</a:t>
            </a:r>
          </a:p>
          <a:p>
            <a:pPr>
              <a:lnSpc>
                <a:spcPct val="120000"/>
              </a:lnSpc>
              <a:spcBef>
                <a:spcPts val="536"/>
              </a:spcBef>
              <a:buClr>
                <a:srgbClr val="FF0000"/>
              </a:buClr>
              <a:buSzPct val="70000"/>
              <a:buFont typeface="Wingdings" panose="05000000000000000000" pitchFamily="2" charset="2"/>
              <a:buChar char="§"/>
              <a:defRPr/>
            </a:pPr>
            <a:r>
              <a:rPr lang="sl-SI" dirty="0">
                <a:latin typeface="Garamond"/>
                <a:cs typeface="Garamond"/>
                <a:sym typeface="Garamond" pitchFamily="18" charset="0"/>
              </a:rPr>
              <a:t>Učila sva študente, ki niso bili računalničarji.</a:t>
            </a:r>
          </a:p>
          <a:p>
            <a:pPr>
              <a:lnSpc>
                <a:spcPct val="120000"/>
              </a:lnSpc>
              <a:spcBef>
                <a:spcPts val="536"/>
              </a:spcBef>
              <a:buClr>
                <a:srgbClr val="FF0000"/>
              </a:buClr>
              <a:buSzPct val="70000"/>
              <a:buFont typeface="Wingdings" panose="05000000000000000000" pitchFamily="2" charset="2"/>
              <a:buChar char="§"/>
              <a:defRPr/>
            </a:pPr>
            <a:r>
              <a:rPr lang="sl-SI" dirty="0">
                <a:latin typeface="Garamond"/>
                <a:cs typeface="Garamond"/>
                <a:sym typeface="Garamond" pitchFamily="18" charset="0"/>
              </a:rPr>
              <a:t>Tole je bil rezultat enega izmed teamov, po treh tednih šolanja  :</a:t>
            </a:r>
          </a:p>
        </p:txBody>
      </p:sp>
      <p:sp>
        <p:nvSpPr>
          <p:cNvPr id="13" name="Označba mesta vsebine 2">
            <a:extLst>
              <a:ext uri="{FF2B5EF4-FFF2-40B4-BE49-F238E27FC236}">
                <a16:creationId xmlns:a16="http://schemas.microsoft.com/office/drawing/2014/main" id="{FE3388FB-7B6D-43A7-BF35-9BF778C7F53B}"/>
              </a:ext>
            </a:extLst>
          </p:cNvPr>
          <p:cNvSpPr txBox="1">
            <a:spLocks/>
          </p:cNvSpPr>
          <p:nvPr/>
        </p:nvSpPr>
        <p:spPr>
          <a:xfrm>
            <a:off x="451895" y="6411716"/>
            <a:ext cx="11288209" cy="365126"/>
          </a:xfrm>
          <a:prstGeom prst="rect">
            <a:avLst/>
          </a:prstGeom>
        </p:spPr>
        <p:txBody>
          <a:bodyPr vert="horz" lIns="91440" tIns="45720" rIns="91440" bIns="45720" rtlCol="0">
            <a:normAutofit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536"/>
              </a:spcBef>
              <a:buClr>
                <a:srgbClr val="FF0000"/>
              </a:buClr>
              <a:buSzPct val="70000"/>
              <a:buNone/>
              <a:defRPr/>
            </a:pPr>
            <a:r>
              <a:rPr lang="en-US" sz="2000" dirty="0">
                <a:latin typeface="Garamond"/>
                <a:cs typeface="Garamond"/>
                <a:sym typeface="Garamond" pitchFamily="18" charset="0"/>
              </a:rPr>
              <a:t>david.modic@fri.uni-lj.si</a:t>
            </a:r>
            <a:endParaRPr lang="sl-SI" sz="2000" dirty="0">
              <a:latin typeface="Garamond"/>
              <a:cs typeface="Garamond"/>
              <a:sym typeface="Garamond" pitchFamily="18" charset="0"/>
            </a:endParaRPr>
          </a:p>
          <a:p>
            <a:pPr algn="ctr">
              <a:spcBef>
                <a:spcPts val="536"/>
              </a:spcBef>
              <a:buClr>
                <a:srgbClr val="FF0000"/>
              </a:buClr>
              <a:buSzPct val="70000"/>
              <a:buFont typeface="Wingdings" panose="05000000000000000000" pitchFamily="2" charset="2"/>
              <a:buChar char="§"/>
              <a:defRPr/>
            </a:pPr>
            <a:endParaRPr lang="sl-SI" sz="2000" dirty="0">
              <a:latin typeface="Garamond"/>
              <a:cs typeface="Garamond"/>
              <a:sym typeface="Garamond" pitchFamily="18" charset="0"/>
            </a:endParaRPr>
          </a:p>
        </p:txBody>
      </p:sp>
      <p:pic>
        <p:nvPicPr>
          <p:cNvPr id="8" name="Picture 7">
            <a:extLst>
              <a:ext uri="{FF2B5EF4-FFF2-40B4-BE49-F238E27FC236}">
                <a16:creationId xmlns:a16="http://schemas.microsoft.com/office/drawing/2014/main" id="{3008E757-D872-4E40-82EE-EAA1E1D80852}"/>
              </a:ext>
            </a:extLst>
          </p:cNvPr>
          <p:cNvPicPr>
            <a:picLocks noChangeAspect="1"/>
          </p:cNvPicPr>
          <p:nvPr/>
        </p:nvPicPr>
        <p:blipFill>
          <a:blip r:embed="rId3"/>
          <a:stretch>
            <a:fillRect/>
          </a:stretch>
        </p:blipFill>
        <p:spPr>
          <a:xfrm>
            <a:off x="9251510" y="3310452"/>
            <a:ext cx="187130" cy="189209"/>
          </a:xfrm>
          <a:prstGeom prst="rect">
            <a:avLst/>
          </a:prstGeom>
        </p:spPr>
      </p:pic>
      <p:pic>
        <p:nvPicPr>
          <p:cNvPr id="6" name="PKP Phish" descr="A screenshot of a social media post&#10;&#10;Description automatically generated">
            <a:extLst>
              <a:ext uri="{FF2B5EF4-FFF2-40B4-BE49-F238E27FC236}">
                <a16:creationId xmlns:a16="http://schemas.microsoft.com/office/drawing/2014/main" id="{EC70859A-E4EF-445D-BD44-99DF8DDF1705}"/>
              </a:ext>
            </a:extLst>
          </p:cNvPr>
          <p:cNvPicPr>
            <a:picLocks noChangeAspect="1"/>
          </p:cNvPicPr>
          <p:nvPr/>
        </p:nvPicPr>
        <p:blipFill>
          <a:blip r:embed="rId4"/>
          <a:stretch>
            <a:fillRect/>
          </a:stretch>
        </p:blipFill>
        <p:spPr>
          <a:xfrm>
            <a:off x="639388" y="-21740"/>
            <a:ext cx="10905085" cy="61088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077573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številke diapozitiva 3"/>
          <p:cNvSpPr>
            <a:spLocks noGrp="1"/>
          </p:cNvSpPr>
          <p:nvPr>
            <p:ph type="sldNum" sz="quarter" idx="12"/>
          </p:nvPr>
        </p:nvSpPr>
        <p:spPr>
          <a:xfrm>
            <a:off x="11192932" y="6381756"/>
            <a:ext cx="703083" cy="365125"/>
          </a:xfrm>
        </p:spPr>
        <p:txBody>
          <a:bodyPr/>
          <a:lstStyle/>
          <a:p>
            <a:fld id="{95AE4338-550A-4229-82D0-093D8DE92AC4}" type="slidenum">
              <a:rPr lang="sl-SI" sz="1600" dirty="0">
                <a:solidFill>
                  <a:schemeClr val="bg1"/>
                </a:solidFill>
                <a:latin typeface="Garamond" panose="02020404030301010803" pitchFamily="18" charset="0"/>
              </a:rPr>
              <a:t>13</a:t>
            </a:fld>
            <a:endParaRPr lang="sl-SI" sz="1600" dirty="0">
              <a:solidFill>
                <a:schemeClr val="bg1"/>
              </a:solidFill>
              <a:latin typeface="Garamond" panose="02020404030301010803" pitchFamily="18" charset="0"/>
            </a:endParaRPr>
          </a:p>
        </p:txBody>
      </p:sp>
      <p:sp>
        <p:nvSpPr>
          <p:cNvPr id="5" name="Označba mesta vsebine 2"/>
          <p:cNvSpPr>
            <a:spLocks noGrp="1"/>
          </p:cNvSpPr>
          <p:nvPr>
            <p:ph idx="1"/>
          </p:nvPr>
        </p:nvSpPr>
        <p:spPr>
          <a:xfrm>
            <a:off x="389562" y="2709891"/>
            <a:ext cx="11506453" cy="1130589"/>
          </a:xfrm>
        </p:spPr>
        <p:txBody>
          <a:bodyPr>
            <a:normAutofit/>
          </a:bodyPr>
          <a:lstStyle/>
          <a:p>
            <a:pPr marL="0" indent="0" algn="ctr">
              <a:lnSpc>
                <a:spcPct val="120000"/>
              </a:lnSpc>
              <a:spcBef>
                <a:spcPts val="536"/>
              </a:spcBef>
              <a:buClr>
                <a:srgbClr val="FF0000"/>
              </a:buClr>
              <a:buSzPct val="70000"/>
              <a:buNone/>
              <a:defRPr/>
            </a:pPr>
            <a:r>
              <a:rPr lang="sl-SI" sz="6000" dirty="0">
                <a:latin typeface="Garamond"/>
                <a:cs typeface="Garamond"/>
                <a:sym typeface="Garamond" pitchFamily="18" charset="0"/>
              </a:rPr>
              <a:t>HVALA</a:t>
            </a:r>
          </a:p>
        </p:txBody>
      </p:sp>
      <p:sp>
        <p:nvSpPr>
          <p:cNvPr id="13" name="Označba mesta vsebine 2">
            <a:extLst>
              <a:ext uri="{FF2B5EF4-FFF2-40B4-BE49-F238E27FC236}">
                <a16:creationId xmlns:a16="http://schemas.microsoft.com/office/drawing/2014/main" id="{FE3388FB-7B6D-43A7-BF35-9BF778C7F53B}"/>
              </a:ext>
            </a:extLst>
          </p:cNvPr>
          <p:cNvSpPr txBox="1">
            <a:spLocks/>
          </p:cNvSpPr>
          <p:nvPr/>
        </p:nvSpPr>
        <p:spPr>
          <a:xfrm>
            <a:off x="451895" y="6411716"/>
            <a:ext cx="11288209" cy="365126"/>
          </a:xfrm>
          <a:prstGeom prst="rect">
            <a:avLst/>
          </a:prstGeom>
        </p:spPr>
        <p:txBody>
          <a:bodyPr vert="horz" lIns="91440" tIns="45720" rIns="91440" bIns="45720" rtlCol="0">
            <a:normAutofit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536"/>
              </a:spcBef>
              <a:buClr>
                <a:srgbClr val="FF0000"/>
              </a:buClr>
              <a:buSzPct val="70000"/>
              <a:buNone/>
              <a:defRPr/>
            </a:pPr>
            <a:r>
              <a:rPr lang="en-US" sz="2000" dirty="0">
                <a:latin typeface="Garamond"/>
                <a:cs typeface="Garamond"/>
                <a:sym typeface="Garamond" pitchFamily="18" charset="0"/>
              </a:rPr>
              <a:t>david.modic@fri.uni-lj.si</a:t>
            </a:r>
            <a:endParaRPr lang="sl-SI" sz="2000" dirty="0">
              <a:latin typeface="Garamond"/>
              <a:cs typeface="Garamond"/>
              <a:sym typeface="Garamond" pitchFamily="18" charset="0"/>
            </a:endParaRPr>
          </a:p>
          <a:p>
            <a:pPr algn="ctr">
              <a:spcBef>
                <a:spcPts val="536"/>
              </a:spcBef>
              <a:buClr>
                <a:srgbClr val="FF0000"/>
              </a:buClr>
              <a:buSzPct val="70000"/>
              <a:buFont typeface="Wingdings" panose="05000000000000000000" pitchFamily="2" charset="2"/>
              <a:buChar char="§"/>
              <a:defRPr/>
            </a:pPr>
            <a:endParaRPr lang="sl-SI" sz="2000" dirty="0">
              <a:latin typeface="Garamond"/>
              <a:cs typeface="Garamond"/>
              <a:sym typeface="Garamond" pitchFamily="18" charset="0"/>
            </a:endParaRPr>
          </a:p>
        </p:txBody>
      </p:sp>
    </p:spTree>
    <p:extLst>
      <p:ext uri="{BB962C8B-B14F-4D97-AF65-F5344CB8AC3E}">
        <p14:creationId xmlns:p14="http://schemas.microsoft.com/office/powerpoint/2010/main" val="258623168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številke diapozitiva 3"/>
          <p:cNvSpPr>
            <a:spLocks noGrp="1"/>
          </p:cNvSpPr>
          <p:nvPr>
            <p:ph type="sldNum" sz="quarter" idx="12"/>
          </p:nvPr>
        </p:nvSpPr>
        <p:spPr>
          <a:xfrm>
            <a:off x="11192932" y="6381756"/>
            <a:ext cx="703083" cy="365125"/>
          </a:xfrm>
        </p:spPr>
        <p:txBody>
          <a:bodyPr/>
          <a:lstStyle/>
          <a:p>
            <a:fld id="{95AE4338-550A-4229-82D0-093D8DE92AC4}" type="slidenum">
              <a:rPr lang="sl-SI" sz="1600" dirty="0">
                <a:solidFill>
                  <a:schemeClr val="bg1"/>
                </a:solidFill>
                <a:latin typeface="Garamond" panose="02020404030301010803" pitchFamily="18" charset="0"/>
              </a:rPr>
              <a:t>2</a:t>
            </a:fld>
            <a:endParaRPr lang="sl-SI" sz="1600" dirty="0">
              <a:solidFill>
                <a:schemeClr val="bg1"/>
              </a:solidFill>
              <a:latin typeface="Garamond" panose="02020404030301010803" pitchFamily="18" charset="0"/>
            </a:endParaRPr>
          </a:p>
        </p:txBody>
      </p:sp>
      <p:sp>
        <p:nvSpPr>
          <p:cNvPr id="3" name="Naslov 1"/>
          <p:cNvSpPr>
            <a:spLocks noGrp="1"/>
          </p:cNvSpPr>
          <p:nvPr>
            <p:ph type="title"/>
          </p:nvPr>
        </p:nvSpPr>
        <p:spPr>
          <a:xfrm>
            <a:off x="387669" y="1307175"/>
            <a:ext cx="7648575" cy="600075"/>
          </a:xfrm>
        </p:spPr>
        <p:txBody>
          <a:bodyPr>
            <a:normAutofit/>
          </a:bodyPr>
          <a:lstStyle/>
          <a:p>
            <a:r>
              <a:rPr lang="sl-SI" sz="3600" dirty="0">
                <a:solidFill>
                  <a:srgbClr val="E12F29"/>
                </a:solidFill>
                <a:latin typeface="Garamond" panose="02020404030301010803" pitchFamily="18" charset="0"/>
              </a:rPr>
              <a:t>Kdo sem</a:t>
            </a:r>
          </a:p>
        </p:txBody>
      </p:sp>
      <p:sp>
        <p:nvSpPr>
          <p:cNvPr id="5" name="Označba mesta vsebine 2"/>
          <p:cNvSpPr>
            <a:spLocks noGrp="1"/>
          </p:cNvSpPr>
          <p:nvPr>
            <p:ph idx="1"/>
          </p:nvPr>
        </p:nvSpPr>
        <p:spPr>
          <a:xfrm>
            <a:off x="463874" y="1976431"/>
            <a:ext cx="11288209" cy="4331428"/>
          </a:xfrm>
        </p:spPr>
        <p:txBody>
          <a:bodyPr>
            <a:normAutofit/>
          </a:bodyPr>
          <a:lstStyle/>
          <a:p>
            <a:pPr>
              <a:spcBef>
                <a:spcPts val="536"/>
              </a:spcBef>
              <a:buClr>
                <a:srgbClr val="FF0000"/>
              </a:buClr>
              <a:buSzPct val="70000"/>
              <a:buFont typeface="Wingdings" panose="05000000000000000000" pitchFamily="2" charset="2"/>
              <a:buChar char="§"/>
              <a:defRPr/>
            </a:pPr>
            <a:r>
              <a:rPr lang="sl-SI" sz="3200" dirty="0">
                <a:latin typeface="Garamond"/>
                <a:cs typeface="Garamond"/>
                <a:sym typeface="Garamond" pitchFamily="18" charset="0"/>
              </a:rPr>
              <a:t>dr. David Modic, ekonomski psiholog.</a:t>
            </a:r>
          </a:p>
          <a:p>
            <a:pPr>
              <a:spcBef>
                <a:spcPts val="536"/>
              </a:spcBef>
              <a:buClr>
                <a:srgbClr val="FF0000"/>
              </a:buClr>
              <a:buSzPct val="70000"/>
              <a:buFont typeface="Wingdings" panose="05000000000000000000" pitchFamily="2" charset="2"/>
              <a:buChar char="§"/>
              <a:defRPr/>
            </a:pPr>
            <a:r>
              <a:rPr lang="en-GB" sz="3200" dirty="0" err="1">
                <a:latin typeface="Garamond"/>
                <a:cs typeface="Garamond"/>
                <a:sym typeface="Garamond" pitchFamily="18" charset="0"/>
              </a:rPr>
              <a:t>Gostujoči</a:t>
            </a:r>
            <a:r>
              <a:rPr lang="en-GB" sz="3200" dirty="0">
                <a:latin typeface="Garamond"/>
                <a:cs typeface="Garamond"/>
                <a:sym typeface="Garamond" pitchFamily="18" charset="0"/>
              </a:rPr>
              <a:t> </a:t>
            </a:r>
            <a:r>
              <a:rPr lang="en-GB" sz="3200" dirty="0" err="1">
                <a:latin typeface="Garamond"/>
                <a:cs typeface="Garamond"/>
                <a:sym typeface="Garamond" pitchFamily="18" charset="0"/>
              </a:rPr>
              <a:t>učitelj</a:t>
            </a:r>
            <a:r>
              <a:rPr lang="sl-SI" sz="3200" dirty="0">
                <a:latin typeface="Garamond"/>
                <a:cs typeface="Garamond"/>
                <a:sym typeface="Garamond" pitchFamily="18" charset="0"/>
              </a:rPr>
              <a:t> na FRI (začel 1.10.2018).</a:t>
            </a:r>
          </a:p>
          <a:p>
            <a:pPr>
              <a:spcBef>
                <a:spcPts val="536"/>
              </a:spcBef>
              <a:buClr>
                <a:srgbClr val="FF0000"/>
              </a:buClr>
              <a:buSzPct val="70000"/>
              <a:buFont typeface="Wingdings" panose="05000000000000000000" pitchFamily="2" charset="2"/>
              <a:buChar char="§"/>
              <a:defRPr/>
            </a:pPr>
            <a:r>
              <a:rPr lang="sl-SI" sz="3200" dirty="0">
                <a:latin typeface="Garamond"/>
                <a:cs typeface="Garamond"/>
                <a:sym typeface="Garamond" pitchFamily="18" charset="0"/>
              </a:rPr>
              <a:t>Pred FRI: Univerza v Cambridgeu, računalniški laboratorij.</a:t>
            </a:r>
          </a:p>
          <a:p>
            <a:pPr>
              <a:spcBef>
                <a:spcPts val="536"/>
              </a:spcBef>
              <a:buClr>
                <a:srgbClr val="FF0000"/>
              </a:buClr>
              <a:buSzPct val="70000"/>
              <a:buFont typeface="Wingdings" panose="05000000000000000000" pitchFamily="2" charset="2"/>
              <a:buChar char="§"/>
              <a:defRPr/>
            </a:pPr>
            <a:r>
              <a:rPr lang="sl-SI" sz="3200" dirty="0">
                <a:latin typeface="Garamond"/>
                <a:cs typeface="Garamond"/>
                <a:sym typeface="Garamond" pitchFamily="18" charset="0"/>
              </a:rPr>
              <a:t>Bivši namestnik direktorja </a:t>
            </a:r>
            <a:r>
              <a:rPr lang="sl-SI" sz="3200" dirty="0" err="1">
                <a:latin typeface="Garamond"/>
                <a:cs typeface="Garamond"/>
                <a:sym typeface="Garamond" pitchFamily="18" charset="0"/>
              </a:rPr>
              <a:t>CamCERT</a:t>
            </a:r>
            <a:r>
              <a:rPr lang="sl-SI" sz="3200" dirty="0">
                <a:latin typeface="Garamond"/>
                <a:cs typeface="Garamond"/>
                <a:sym typeface="Garamond" pitchFamily="18" charset="0"/>
              </a:rPr>
              <a:t> (socialni engineering).</a:t>
            </a:r>
          </a:p>
          <a:p>
            <a:pPr>
              <a:spcBef>
                <a:spcPts val="536"/>
              </a:spcBef>
              <a:buClr>
                <a:srgbClr val="FF0000"/>
              </a:buClr>
              <a:buSzPct val="70000"/>
              <a:buFont typeface="Wingdings" panose="05000000000000000000" pitchFamily="2" charset="2"/>
              <a:buChar char="§"/>
              <a:defRPr/>
            </a:pPr>
            <a:r>
              <a:rPr lang="sl-SI" sz="3200" dirty="0">
                <a:latin typeface="Garamond"/>
                <a:cs typeface="Garamond"/>
                <a:sym typeface="Garamond" pitchFamily="18" charset="0"/>
              </a:rPr>
              <a:t>Starejši član </a:t>
            </a:r>
            <a:r>
              <a:rPr lang="sl-SI" sz="3200" dirty="0" err="1">
                <a:latin typeface="Garamond"/>
                <a:cs typeface="Garamond"/>
                <a:sym typeface="Garamond" pitchFamily="18" charset="0"/>
              </a:rPr>
              <a:t>King’s</a:t>
            </a:r>
            <a:r>
              <a:rPr lang="sl-SI" sz="3200" dirty="0">
                <a:latin typeface="Garamond"/>
                <a:cs typeface="Garamond"/>
                <a:sym typeface="Garamond" pitchFamily="18" charset="0"/>
              </a:rPr>
              <a:t> </a:t>
            </a:r>
            <a:r>
              <a:rPr lang="sl-SI" sz="3200" dirty="0" err="1">
                <a:latin typeface="Garamond"/>
                <a:cs typeface="Garamond"/>
                <a:sym typeface="Garamond" pitchFamily="18" charset="0"/>
              </a:rPr>
              <a:t>College</a:t>
            </a:r>
            <a:r>
              <a:rPr lang="sl-SI" sz="3200" dirty="0">
                <a:latin typeface="Garamond"/>
                <a:cs typeface="Garamond"/>
                <a:sym typeface="Garamond" pitchFamily="18" charset="0"/>
              </a:rPr>
              <a:t>, Cambridge.</a:t>
            </a:r>
          </a:p>
          <a:p>
            <a:pPr>
              <a:spcBef>
                <a:spcPts val="536"/>
              </a:spcBef>
              <a:buClr>
                <a:srgbClr val="FF0000"/>
              </a:buClr>
              <a:buSzPct val="70000"/>
              <a:buFont typeface="Wingdings" panose="05000000000000000000" pitchFamily="2" charset="2"/>
              <a:buChar char="§"/>
              <a:defRPr/>
            </a:pPr>
            <a:r>
              <a:rPr lang="sl-SI" sz="3200" dirty="0">
                <a:latin typeface="Garamond"/>
                <a:cs typeface="Garamond"/>
                <a:sym typeface="Garamond" pitchFamily="18" charset="0"/>
              </a:rPr>
              <a:t>Svetovalec (UIS, brazilska vlada, podjetja, britanska vlada, NATO).</a:t>
            </a:r>
            <a:endParaRPr lang="en-US" sz="3200" dirty="0">
              <a:latin typeface="Garamond"/>
              <a:cs typeface="Garamond"/>
              <a:sym typeface="Garamond" pitchFamily="18" charset="0"/>
            </a:endParaRPr>
          </a:p>
          <a:p>
            <a:pPr>
              <a:spcBef>
                <a:spcPts val="536"/>
              </a:spcBef>
              <a:buClr>
                <a:srgbClr val="FF0000"/>
              </a:buClr>
              <a:buSzPct val="70000"/>
              <a:buFont typeface="Wingdings" panose="05000000000000000000" pitchFamily="2" charset="2"/>
              <a:buChar char="§"/>
              <a:defRPr/>
            </a:pPr>
            <a:endParaRPr lang="en-US" sz="3200" dirty="0">
              <a:latin typeface="Garamond"/>
              <a:cs typeface="Garamond"/>
              <a:sym typeface="Garamond" pitchFamily="18" charset="0"/>
            </a:endParaRPr>
          </a:p>
          <a:p>
            <a:pPr marL="0" indent="0" algn="ctr">
              <a:spcBef>
                <a:spcPts val="536"/>
              </a:spcBef>
              <a:buClr>
                <a:srgbClr val="FF0000"/>
              </a:buClr>
              <a:buSzPct val="70000"/>
              <a:buNone/>
              <a:defRPr/>
            </a:pPr>
            <a:r>
              <a:rPr lang="en-US" sz="3200" dirty="0">
                <a:latin typeface="Garamond"/>
                <a:cs typeface="Garamond"/>
                <a:sym typeface="Garamond" pitchFamily="18" charset="0"/>
                <a:hlinkClick r:id="rId2"/>
              </a:rPr>
              <a:t>https://david.deception.org.uk</a:t>
            </a:r>
            <a:r>
              <a:rPr lang="en-US" sz="3200" dirty="0">
                <a:latin typeface="Garamond"/>
                <a:cs typeface="Garamond"/>
                <a:sym typeface="Garamond" pitchFamily="18" charset="0"/>
              </a:rPr>
              <a:t> </a:t>
            </a:r>
            <a:endParaRPr lang="sl-SI" sz="2000" dirty="0">
              <a:latin typeface="Garamond"/>
              <a:cs typeface="Garamond"/>
              <a:sym typeface="Garamond" pitchFamily="18" charset="0"/>
            </a:endParaRPr>
          </a:p>
        </p:txBody>
      </p:sp>
      <p:sp>
        <p:nvSpPr>
          <p:cNvPr id="6" name="Označba mesta vsebine 2">
            <a:extLst>
              <a:ext uri="{FF2B5EF4-FFF2-40B4-BE49-F238E27FC236}">
                <a16:creationId xmlns:a16="http://schemas.microsoft.com/office/drawing/2014/main" id="{803B1DAE-41A7-4813-8B19-5C653F038259}"/>
              </a:ext>
            </a:extLst>
          </p:cNvPr>
          <p:cNvSpPr txBox="1">
            <a:spLocks/>
          </p:cNvSpPr>
          <p:nvPr/>
        </p:nvSpPr>
        <p:spPr>
          <a:xfrm>
            <a:off x="451895" y="6411716"/>
            <a:ext cx="11288209" cy="365126"/>
          </a:xfrm>
          <a:prstGeom prst="rect">
            <a:avLst/>
          </a:prstGeom>
        </p:spPr>
        <p:txBody>
          <a:bodyPr vert="horz" lIns="91440" tIns="45720" rIns="91440" bIns="45720" rtlCol="0">
            <a:normAutofit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536"/>
              </a:spcBef>
              <a:buClr>
                <a:srgbClr val="FF0000"/>
              </a:buClr>
              <a:buSzPct val="70000"/>
              <a:buNone/>
              <a:defRPr/>
            </a:pPr>
            <a:r>
              <a:rPr lang="en-US" sz="2000" dirty="0">
                <a:latin typeface="Garamond"/>
                <a:cs typeface="Garamond"/>
                <a:sym typeface="Garamond" pitchFamily="18" charset="0"/>
              </a:rPr>
              <a:t>david.modic@fri.uni-lj.si</a:t>
            </a:r>
            <a:endParaRPr lang="sl-SI" sz="2000" dirty="0">
              <a:latin typeface="Garamond"/>
              <a:cs typeface="Garamond"/>
              <a:sym typeface="Garamond" pitchFamily="18" charset="0"/>
            </a:endParaRPr>
          </a:p>
          <a:p>
            <a:pPr algn="ctr">
              <a:spcBef>
                <a:spcPts val="536"/>
              </a:spcBef>
              <a:buClr>
                <a:srgbClr val="FF0000"/>
              </a:buClr>
              <a:buSzPct val="70000"/>
              <a:buFont typeface="Wingdings" panose="05000000000000000000" pitchFamily="2" charset="2"/>
              <a:buChar char="§"/>
              <a:defRPr/>
            </a:pPr>
            <a:endParaRPr lang="sl-SI" sz="2000" dirty="0">
              <a:latin typeface="Garamond"/>
              <a:cs typeface="Garamond"/>
              <a:sym typeface="Garamond" pitchFamily="18" charset="0"/>
            </a:endParaRPr>
          </a:p>
        </p:txBody>
      </p:sp>
      <p:pic>
        <p:nvPicPr>
          <p:cNvPr id="8" name="Picture 7" descr="A drawing of a face&#10;&#10;Description generated with high confidence">
            <a:extLst>
              <a:ext uri="{FF2B5EF4-FFF2-40B4-BE49-F238E27FC236}">
                <a16:creationId xmlns:a16="http://schemas.microsoft.com/office/drawing/2014/main" id="{3A6195C3-A1A3-435D-8D8B-33BA29E18005}"/>
              </a:ext>
            </a:extLst>
          </p:cNvPr>
          <p:cNvPicPr>
            <a:picLocks noChangeAspect="1"/>
          </p:cNvPicPr>
          <p:nvPr/>
        </p:nvPicPr>
        <p:blipFill>
          <a:blip r:embed="rId3"/>
          <a:stretch>
            <a:fillRect/>
          </a:stretch>
        </p:blipFill>
        <p:spPr>
          <a:xfrm>
            <a:off x="9455727" y="81158"/>
            <a:ext cx="2638666" cy="2698636"/>
          </a:xfrm>
          <a:prstGeom prst="rect">
            <a:avLst/>
          </a:prstGeom>
        </p:spPr>
      </p:pic>
    </p:spTree>
    <p:extLst>
      <p:ext uri="{BB962C8B-B14F-4D97-AF65-F5344CB8AC3E}">
        <p14:creationId xmlns:p14="http://schemas.microsoft.com/office/powerpoint/2010/main" val="41930296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številke diapozitiva 3"/>
          <p:cNvSpPr>
            <a:spLocks noGrp="1"/>
          </p:cNvSpPr>
          <p:nvPr>
            <p:ph type="sldNum" sz="quarter" idx="12"/>
          </p:nvPr>
        </p:nvSpPr>
        <p:spPr>
          <a:xfrm>
            <a:off x="11192932" y="6381756"/>
            <a:ext cx="703083" cy="365125"/>
          </a:xfrm>
        </p:spPr>
        <p:txBody>
          <a:bodyPr/>
          <a:lstStyle/>
          <a:p>
            <a:fld id="{95AE4338-550A-4229-82D0-093D8DE92AC4}" type="slidenum">
              <a:rPr lang="sl-SI" sz="1600" dirty="0">
                <a:solidFill>
                  <a:schemeClr val="bg1"/>
                </a:solidFill>
                <a:latin typeface="Garamond" panose="02020404030301010803" pitchFamily="18" charset="0"/>
              </a:rPr>
              <a:t>3</a:t>
            </a:fld>
            <a:endParaRPr lang="sl-SI" sz="1600" dirty="0">
              <a:solidFill>
                <a:schemeClr val="bg1"/>
              </a:solidFill>
              <a:latin typeface="Garamond" panose="02020404030301010803" pitchFamily="18" charset="0"/>
            </a:endParaRPr>
          </a:p>
        </p:txBody>
      </p:sp>
      <p:sp>
        <p:nvSpPr>
          <p:cNvPr id="3" name="Naslov 1"/>
          <p:cNvSpPr>
            <a:spLocks noGrp="1"/>
          </p:cNvSpPr>
          <p:nvPr>
            <p:ph type="title"/>
          </p:nvPr>
        </p:nvSpPr>
        <p:spPr>
          <a:xfrm>
            <a:off x="387669" y="1307175"/>
            <a:ext cx="7648575" cy="600075"/>
          </a:xfrm>
        </p:spPr>
        <p:txBody>
          <a:bodyPr>
            <a:normAutofit/>
          </a:bodyPr>
          <a:lstStyle/>
          <a:p>
            <a:r>
              <a:rPr lang="sl-SI" sz="3600" dirty="0">
                <a:solidFill>
                  <a:srgbClr val="E12F29"/>
                </a:solidFill>
                <a:latin typeface="Garamond" panose="02020404030301010803" pitchFamily="18" charset="0"/>
              </a:rPr>
              <a:t>Univerza v Cambridgeu</a:t>
            </a:r>
          </a:p>
        </p:txBody>
      </p:sp>
      <p:sp>
        <p:nvSpPr>
          <p:cNvPr id="5" name="Označba mesta vsebine 2"/>
          <p:cNvSpPr>
            <a:spLocks noGrp="1"/>
          </p:cNvSpPr>
          <p:nvPr>
            <p:ph idx="1"/>
          </p:nvPr>
        </p:nvSpPr>
        <p:spPr>
          <a:xfrm>
            <a:off x="463874" y="1976431"/>
            <a:ext cx="11506453" cy="4331428"/>
          </a:xfrm>
        </p:spPr>
        <p:txBody>
          <a:bodyPr>
            <a:normAutofit/>
          </a:bodyPr>
          <a:lstStyle/>
          <a:p>
            <a:pPr>
              <a:lnSpc>
                <a:spcPct val="120000"/>
              </a:lnSpc>
              <a:spcBef>
                <a:spcPts val="536"/>
              </a:spcBef>
              <a:buClr>
                <a:srgbClr val="FF0000"/>
              </a:buClr>
              <a:buSzPct val="70000"/>
              <a:buFont typeface="Wingdings" panose="05000000000000000000" pitchFamily="2" charset="2"/>
              <a:buChar char="§"/>
              <a:defRPr/>
            </a:pPr>
            <a:r>
              <a:rPr lang="sl-SI" dirty="0">
                <a:latin typeface="Garamond"/>
                <a:cs typeface="Garamond"/>
                <a:sym typeface="Garamond" pitchFamily="18" charset="0"/>
              </a:rPr>
              <a:t>~ 12.000 zaposlenih (cca. 8.000 akademikov)</a:t>
            </a:r>
          </a:p>
          <a:p>
            <a:pPr>
              <a:lnSpc>
                <a:spcPct val="120000"/>
              </a:lnSpc>
              <a:spcBef>
                <a:spcPts val="536"/>
              </a:spcBef>
              <a:buClr>
                <a:srgbClr val="FF0000"/>
              </a:buClr>
              <a:buSzPct val="70000"/>
              <a:buFont typeface="Wingdings" panose="05000000000000000000" pitchFamily="2" charset="2"/>
              <a:buChar char="§"/>
              <a:defRPr/>
            </a:pPr>
            <a:r>
              <a:rPr lang="sl-SI" dirty="0">
                <a:latin typeface="Garamond"/>
                <a:cs typeface="Garamond"/>
                <a:sym typeface="Garamond" pitchFamily="18" charset="0"/>
              </a:rPr>
              <a:t>~ 21.000 študentov</a:t>
            </a:r>
          </a:p>
          <a:p>
            <a:pPr>
              <a:lnSpc>
                <a:spcPct val="120000"/>
              </a:lnSpc>
              <a:spcBef>
                <a:spcPts val="536"/>
              </a:spcBef>
              <a:buClr>
                <a:srgbClr val="FF0000"/>
              </a:buClr>
              <a:buSzPct val="70000"/>
              <a:buFont typeface="Wingdings" panose="05000000000000000000" pitchFamily="2" charset="2"/>
              <a:buChar char="§"/>
              <a:defRPr/>
            </a:pPr>
            <a:r>
              <a:rPr lang="sl-SI" dirty="0">
                <a:latin typeface="Garamond"/>
                <a:cs typeface="Garamond"/>
                <a:sym typeface="Garamond" pitchFamily="18" charset="0"/>
              </a:rPr>
              <a:t>Neznano število naprav ( &gt;250.000 aktivnih IP-jev + NAT omrežja).</a:t>
            </a:r>
          </a:p>
          <a:p>
            <a:pPr>
              <a:lnSpc>
                <a:spcPct val="120000"/>
              </a:lnSpc>
              <a:spcBef>
                <a:spcPts val="536"/>
              </a:spcBef>
              <a:buClr>
                <a:srgbClr val="FF0000"/>
              </a:buClr>
              <a:buSzPct val="70000"/>
              <a:buFont typeface="Wingdings" panose="05000000000000000000" pitchFamily="2" charset="2"/>
              <a:buChar char="§"/>
              <a:defRPr/>
            </a:pPr>
            <a:r>
              <a:rPr lang="sl-SI" dirty="0">
                <a:latin typeface="Garamond"/>
                <a:cs typeface="Garamond"/>
                <a:sym typeface="Garamond" pitchFamily="18" charset="0"/>
              </a:rPr>
              <a:t>Največje lokalno omrežje v Evropi.</a:t>
            </a:r>
          </a:p>
        </p:txBody>
      </p:sp>
      <p:pic>
        <p:nvPicPr>
          <p:cNvPr id="9" name="Picture 8" descr="A close up of a map&#10;&#10;Description generated with very high confidence">
            <a:extLst>
              <a:ext uri="{FF2B5EF4-FFF2-40B4-BE49-F238E27FC236}">
                <a16:creationId xmlns:a16="http://schemas.microsoft.com/office/drawing/2014/main" id="{C488DC15-3AD8-475A-8531-52AFB29DEAB5}"/>
              </a:ext>
            </a:extLst>
          </p:cNvPr>
          <p:cNvPicPr>
            <a:picLocks noChangeAspect="1"/>
          </p:cNvPicPr>
          <p:nvPr/>
        </p:nvPicPr>
        <p:blipFill>
          <a:blip r:embed="rId3"/>
          <a:stretch>
            <a:fillRect/>
          </a:stretch>
        </p:blipFill>
        <p:spPr>
          <a:xfrm>
            <a:off x="7242465" y="9227"/>
            <a:ext cx="4949536" cy="3278670"/>
          </a:xfrm>
          <a:prstGeom prst="rect">
            <a:avLst/>
          </a:prstGeom>
        </p:spPr>
      </p:pic>
      <p:pic>
        <p:nvPicPr>
          <p:cNvPr id="10" name="Picture 9" descr="A screenshot of a cell phone screen with text&#10;&#10;Description generated with very high confidence">
            <a:extLst>
              <a:ext uri="{FF2B5EF4-FFF2-40B4-BE49-F238E27FC236}">
                <a16:creationId xmlns:a16="http://schemas.microsoft.com/office/drawing/2014/main" id="{ECD02C19-A718-4EF7-AF8F-8AD18143944A}"/>
              </a:ext>
            </a:extLst>
          </p:cNvPr>
          <p:cNvPicPr>
            <a:picLocks noChangeAspect="1"/>
          </p:cNvPicPr>
          <p:nvPr/>
        </p:nvPicPr>
        <p:blipFill>
          <a:blip r:embed="rId4"/>
          <a:stretch>
            <a:fillRect/>
          </a:stretch>
        </p:blipFill>
        <p:spPr>
          <a:xfrm>
            <a:off x="5731194" y="3728694"/>
            <a:ext cx="5461738" cy="3055622"/>
          </a:xfrm>
          <a:prstGeom prst="rect">
            <a:avLst/>
          </a:prstGeom>
        </p:spPr>
      </p:pic>
    </p:spTree>
    <p:extLst>
      <p:ext uri="{BB962C8B-B14F-4D97-AF65-F5344CB8AC3E}">
        <p14:creationId xmlns:p14="http://schemas.microsoft.com/office/powerpoint/2010/main" val="368120744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številke diapozitiva 3"/>
          <p:cNvSpPr>
            <a:spLocks noGrp="1"/>
          </p:cNvSpPr>
          <p:nvPr>
            <p:ph type="sldNum" sz="quarter" idx="12"/>
          </p:nvPr>
        </p:nvSpPr>
        <p:spPr>
          <a:xfrm>
            <a:off x="11192932" y="6381756"/>
            <a:ext cx="703083" cy="365125"/>
          </a:xfrm>
        </p:spPr>
        <p:txBody>
          <a:bodyPr/>
          <a:lstStyle/>
          <a:p>
            <a:fld id="{95AE4338-550A-4229-82D0-093D8DE92AC4}" type="slidenum">
              <a:rPr lang="sl-SI" sz="1600" dirty="0">
                <a:solidFill>
                  <a:schemeClr val="bg1"/>
                </a:solidFill>
                <a:latin typeface="Garamond" panose="02020404030301010803" pitchFamily="18" charset="0"/>
              </a:rPr>
              <a:t>4</a:t>
            </a:fld>
            <a:endParaRPr lang="sl-SI" sz="1600" dirty="0">
              <a:solidFill>
                <a:schemeClr val="bg1"/>
              </a:solidFill>
              <a:latin typeface="Garamond" panose="02020404030301010803" pitchFamily="18" charset="0"/>
            </a:endParaRPr>
          </a:p>
        </p:txBody>
      </p:sp>
      <p:sp>
        <p:nvSpPr>
          <p:cNvPr id="3" name="Naslov 1"/>
          <p:cNvSpPr>
            <a:spLocks noGrp="1"/>
          </p:cNvSpPr>
          <p:nvPr>
            <p:ph type="title"/>
          </p:nvPr>
        </p:nvSpPr>
        <p:spPr>
          <a:xfrm>
            <a:off x="387669" y="1307175"/>
            <a:ext cx="7648575" cy="600075"/>
          </a:xfrm>
        </p:spPr>
        <p:txBody>
          <a:bodyPr>
            <a:normAutofit/>
          </a:bodyPr>
          <a:lstStyle/>
          <a:p>
            <a:r>
              <a:rPr lang="sl-SI" sz="3600" dirty="0">
                <a:solidFill>
                  <a:srgbClr val="E12F29"/>
                </a:solidFill>
                <a:latin typeface="Garamond" panose="02020404030301010803" pitchFamily="18" charset="0"/>
              </a:rPr>
              <a:t>Cambridge – površina groženj II.</a:t>
            </a:r>
          </a:p>
        </p:txBody>
      </p:sp>
      <p:sp>
        <p:nvSpPr>
          <p:cNvPr id="5" name="Označba mesta vsebine 2"/>
          <p:cNvSpPr>
            <a:spLocks noGrp="1"/>
          </p:cNvSpPr>
          <p:nvPr>
            <p:ph idx="1"/>
          </p:nvPr>
        </p:nvSpPr>
        <p:spPr>
          <a:xfrm>
            <a:off x="463874" y="1976431"/>
            <a:ext cx="11506453" cy="4331428"/>
          </a:xfrm>
        </p:spPr>
        <p:txBody>
          <a:bodyPr>
            <a:normAutofit/>
          </a:bodyPr>
          <a:lstStyle/>
          <a:p>
            <a:pPr>
              <a:lnSpc>
                <a:spcPct val="120000"/>
              </a:lnSpc>
              <a:spcBef>
                <a:spcPts val="536"/>
              </a:spcBef>
              <a:buClr>
                <a:srgbClr val="FF0000"/>
              </a:buClr>
              <a:buSzPct val="70000"/>
              <a:buFont typeface="Wingdings" panose="05000000000000000000" pitchFamily="2" charset="2"/>
              <a:buChar char="§"/>
              <a:defRPr/>
            </a:pPr>
            <a:r>
              <a:rPr lang="sl-SI" dirty="0">
                <a:latin typeface="Garamond"/>
                <a:cs typeface="Garamond"/>
                <a:sym typeface="Garamond" pitchFamily="18" charset="0"/>
              </a:rPr>
              <a:t>~ 200.000 zaznanih napadov na mesec.</a:t>
            </a:r>
          </a:p>
          <a:p>
            <a:pPr>
              <a:lnSpc>
                <a:spcPct val="120000"/>
              </a:lnSpc>
              <a:spcBef>
                <a:spcPts val="536"/>
              </a:spcBef>
              <a:buClr>
                <a:srgbClr val="FF0000"/>
              </a:buClr>
              <a:buSzPct val="70000"/>
              <a:buFont typeface="Wingdings" panose="05000000000000000000" pitchFamily="2" charset="2"/>
              <a:buChar char="§"/>
              <a:defRPr/>
            </a:pPr>
            <a:r>
              <a:rPr lang="sl-SI" dirty="0">
                <a:latin typeface="Garamond"/>
                <a:cs typeface="Garamond"/>
                <a:sym typeface="Garamond" pitchFamily="18" charset="0"/>
              </a:rPr>
              <a:t>~ 1.700 poročil o „uspešnih“ vdorih na mesec.</a:t>
            </a:r>
          </a:p>
          <a:p>
            <a:pPr>
              <a:lnSpc>
                <a:spcPct val="120000"/>
              </a:lnSpc>
              <a:spcBef>
                <a:spcPts val="536"/>
              </a:spcBef>
              <a:buClr>
                <a:srgbClr val="FF0000"/>
              </a:buClr>
              <a:buSzPct val="70000"/>
              <a:buFont typeface="Wingdings" panose="05000000000000000000" pitchFamily="2" charset="2"/>
              <a:buChar char="§"/>
              <a:defRPr/>
            </a:pPr>
            <a:r>
              <a:rPr lang="sl-SI" b="1" dirty="0">
                <a:latin typeface="Garamond"/>
                <a:cs typeface="Garamond"/>
                <a:sym typeface="Garamond" pitchFamily="18" charset="0"/>
              </a:rPr>
              <a:t>&gt; 99% izrablja človeške faktorje!</a:t>
            </a:r>
          </a:p>
          <a:p>
            <a:pPr lvl="1">
              <a:lnSpc>
                <a:spcPct val="120000"/>
              </a:lnSpc>
              <a:spcBef>
                <a:spcPts val="536"/>
              </a:spcBef>
              <a:buClr>
                <a:srgbClr val="FF0000"/>
              </a:buClr>
              <a:buSzPct val="70000"/>
              <a:buFont typeface="Wingdings" panose="05000000000000000000" pitchFamily="2" charset="2"/>
              <a:buChar char="§"/>
              <a:defRPr/>
            </a:pPr>
            <a:r>
              <a:rPr lang="sl-SI" i="1" dirty="0" err="1">
                <a:latin typeface="Garamond"/>
                <a:cs typeface="Garamond"/>
                <a:sym typeface="Garamond" pitchFamily="18" charset="0"/>
              </a:rPr>
              <a:t>Malware</a:t>
            </a:r>
            <a:r>
              <a:rPr lang="sl-SI" i="1" dirty="0">
                <a:latin typeface="Garamond"/>
                <a:cs typeface="Garamond"/>
                <a:sym typeface="Garamond" pitchFamily="18" charset="0"/>
              </a:rPr>
              <a:t>, </a:t>
            </a:r>
            <a:r>
              <a:rPr lang="sl-SI" i="1" dirty="0" err="1">
                <a:latin typeface="Garamond"/>
                <a:cs typeface="Garamond"/>
                <a:sym typeface="Garamond" pitchFamily="18" charset="0"/>
              </a:rPr>
              <a:t>phishing</a:t>
            </a:r>
            <a:r>
              <a:rPr lang="sl-SI" i="1" dirty="0">
                <a:latin typeface="Garamond"/>
                <a:cs typeface="Garamond"/>
                <a:sym typeface="Garamond" pitchFamily="18" charset="0"/>
              </a:rPr>
              <a:t>, kraja identitete in intelektualne lastnine univerze.</a:t>
            </a:r>
          </a:p>
          <a:p>
            <a:pPr>
              <a:lnSpc>
                <a:spcPct val="120000"/>
              </a:lnSpc>
              <a:spcBef>
                <a:spcPts val="536"/>
              </a:spcBef>
              <a:buClr>
                <a:srgbClr val="FF0000"/>
              </a:buClr>
              <a:buSzPct val="70000"/>
              <a:buFont typeface="Wingdings" panose="05000000000000000000" pitchFamily="2" charset="2"/>
              <a:buChar char="§"/>
              <a:defRPr/>
            </a:pPr>
            <a:r>
              <a:rPr lang="sl-SI" dirty="0">
                <a:latin typeface="Garamond"/>
                <a:cs typeface="Garamond"/>
                <a:sym typeface="Garamond" pitchFamily="18" charset="0"/>
              </a:rPr>
              <a:t>Večina napadov izhaja iz Kitajske, Rusije in S. Koreje.</a:t>
            </a:r>
          </a:p>
          <a:p>
            <a:pPr>
              <a:lnSpc>
                <a:spcPct val="120000"/>
              </a:lnSpc>
              <a:spcBef>
                <a:spcPts val="536"/>
              </a:spcBef>
              <a:buClr>
                <a:srgbClr val="FF0000"/>
              </a:buClr>
              <a:buSzPct val="70000"/>
              <a:buFont typeface="Wingdings" panose="05000000000000000000" pitchFamily="2" charset="2"/>
              <a:buChar char="§"/>
              <a:defRPr/>
            </a:pPr>
            <a:r>
              <a:rPr lang="sl-SI" dirty="0">
                <a:latin typeface="Garamond"/>
                <a:cs typeface="Garamond"/>
                <a:sym typeface="Garamond" pitchFamily="18" charset="0"/>
              </a:rPr>
              <a:t>Ob pomembnih dogodkih so napadi bolj pogosti (npr. ob državnih volitvah junija 2017, </a:t>
            </a:r>
            <a:r>
              <a:rPr lang="sl-SI" dirty="0" err="1">
                <a:latin typeface="Garamond"/>
                <a:cs typeface="Garamond"/>
                <a:sym typeface="Garamond" pitchFamily="18" charset="0"/>
              </a:rPr>
              <a:t>Brexit</a:t>
            </a:r>
            <a:r>
              <a:rPr lang="sl-SI" dirty="0">
                <a:latin typeface="Garamond"/>
                <a:cs typeface="Garamond"/>
                <a:sym typeface="Garamond" pitchFamily="18" charset="0"/>
              </a:rPr>
              <a:t> referendumu, </a:t>
            </a:r>
            <a:r>
              <a:rPr lang="sl-SI" dirty="0" err="1">
                <a:latin typeface="Garamond"/>
                <a:cs typeface="Garamond"/>
                <a:sym typeface="Garamond" pitchFamily="18" charset="0"/>
              </a:rPr>
              <a:t>ipd</a:t>
            </a:r>
            <a:r>
              <a:rPr lang="sl-SI" dirty="0">
                <a:latin typeface="Garamond"/>
                <a:cs typeface="Garamond"/>
                <a:sym typeface="Garamond" pitchFamily="18" charset="0"/>
              </a:rPr>
              <a:t>).</a:t>
            </a:r>
          </a:p>
        </p:txBody>
      </p:sp>
      <p:sp>
        <p:nvSpPr>
          <p:cNvPr id="13" name="Označba mesta vsebine 2">
            <a:extLst>
              <a:ext uri="{FF2B5EF4-FFF2-40B4-BE49-F238E27FC236}">
                <a16:creationId xmlns:a16="http://schemas.microsoft.com/office/drawing/2014/main" id="{FE3388FB-7B6D-43A7-BF35-9BF778C7F53B}"/>
              </a:ext>
            </a:extLst>
          </p:cNvPr>
          <p:cNvSpPr txBox="1">
            <a:spLocks/>
          </p:cNvSpPr>
          <p:nvPr/>
        </p:nvSpPr>
        <p:spPr>
          <a:xfrm>
            <a:off x="451895" y="6411716"/>
            <a:ext cx="11288209" cy="365126"/>
          </a:xfrm>
          <a:prstGeom prst="rect">
            <a:avLst/>
          </a:prstGeom>
        </p:spPr>
        <p:txBody>
          <a:bodyPr vert="horz" lIns="91440" tIns="45720" rIns="91440" bIns="45720" rtlCol="0">
            <a:normAutofit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536"/>
              </a:spcBef>
              <a:buClr>
                <a:srgbClr val="FF0000"/>
              </a:buClr>
              <a:buSzPct val="70000"/>
              <a:buNone/>
              <a:defRPr/>
            </a:pPr>
            <a:r>
              <a:rPr lang="en-US" sz="2000" dirty="0">
                <a:latin typeface="Garamond"/>
                <a:cs typeface="Garamond"/>
                <a:sym typeface="Garamond" pitchFamily="18" charset="0"/>
              </a:rPr>
              <a:t>david.modic@fri.uni-lj.si</a:t>
            </a:r>
            <a:endParaRPr lang="sl-SI" sz="2000" dirty="0">
              <a:latin typeface="Garamond"/>
              <a:cs typeface="Garamond"/>
              <a:sym typeface="Garamond" pitchFamily="18" charset="0"/>
            </a:endParaRPr>
          </a:p>
          <a:p>
            <a:pPr algn="ctr">
              <a:spcBef>
                <a:spcPts val="536"/>
              </a:spcBef>
              <a:buClr>
                <a:srgbClr val="FF0000"/>
              </a:buClr>
              <a:buSzPct val="70000"/>
              <a:buFont typeface="Wingdings" panose="05000000000000000000" pitchFamily="2" charset="2"/>
              <a:buChar char="§"/>
              <a:defRPr/>
            </a:pPr>
            <a:endParaRPr lang="sl-SI" sz="2000" dirty="0">
              <a:latin typeface="Garamond"/>
              <a:cs typeface="Garamond"/>
              <a:sym typeface="Garamond" pitchFamily="18" charset="0"/>
            </a:endParaRPr>
          </a:p>
        </p:txBody>
      </p:sp>
      <p:pic>
        <p:nvPicPr>
          <p:cNvPr id="7" name="Picture 6" descr="A close up of text on a white background&#10;&#10;Description generated with very high confidence">
            <a:extLst>
              <a:ext uri="{FF2B5EF4-FFF2-40B4-BE49-F238E27FC236}">
                <a16:creationId xmlns:a16="http://schemas.microsoft.com/office/drawing/2014/main" id="{FF42BF94-0956-485F-8D0C-A7EA21082DDE}"/>
              </a:ext>
            </a:extLst>
          </p:cNvPr>
          <p:cNvPicPr>
            <a:picLocks noChangeAspect="1"/>
          </p:cNvPicPr>
          <p:nvPr/>
        </p:nvPicPr>
        <p:blipFill>
          <a:blip r:embed="rId3"/>
          <a:stretch>
            <a:fillRect/>
          </a:stretch>
        </p:blipFill>
        <p:spPr>
          <a:xfrm>
            <a:off x="7371075" y="340933"/>
            <a:ext cx="4737798" cy="3181587"/>
          </a:xfrm>
          <a:prstGeom prst="rect">
            <a:avLst/>
          </a:prstGeom>
        </p:spPr>
      </p:pic>
    </p:spTree>
    <p:extLst>
      <p:ext uri="{BB962C8B-B14F-4D97-AF65-F5344CB8AC3E}">
        <p14:creationId xmlns:p14="http://schemas.microsoft.com/office/powerpoint/2010/main" val="261874138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številke diapozitiva 3"/>
          <p:cNvSpPr>
            <a:spLocks noGrp="1"/>
          </p:cNvSpPr>
          <p:nvPr>
            <p:ph type="sldNum" sz="quarter" idx="12"/>
          </p:nvPr>
        </p:nvSpPr>
        <p:spPr>
          <a:xfrm>
            <a:off x="11192932" y="6381756"/>
            <a:ext cx="703083" cy="365125"/>
          </a:xfrm>
        </p:spPr>
        <p:txBody>
          <a:bodyPr/>
          <a:lstStyle/>
          <a:p>
            <a:fld id="{95AE4338-550A-4229-82D0-093D8DE92AC4}" type="slidenum">
              <a:rPr lang="sl-SI" sz="1600" dirty="0">
                <a:solidFill>
                  <a:schemeClr val="bg1"/>
                </a:solidFill>
                <a:latin typeface="Garamond" panose="02020404030301010803" pitchFamily="18" charset="0"/>
              </a:rPr>
              <a:t>5</a:t>
            </a:fld>
            <a:endParaRPr lang="sl-SI" sz="1600" dirty="0">
              <a:solidFill>
                <a:schemeClr val="bg1"/>
              </a:solidFill>
              <a:latin typeface="Garamond" panose="02020404030301010803" pitchFamily="18" charset="0"/>
            </a:endParaRPr>
          </a:p>
        </p:txBody>
      </p:sp>
      <p:sp>
        <p:nvSpPr>
          <p:cNvPr id="3" name="Naslov 1"/>
          <p:cNvSpPr>
            <a:spLocks noGrp="1"/>
          </p:cNvSpPr>
          <p:nvPr>
            <p:ph type="title"/>
          </p:nvPr>
        </p:nvSpPr>
        <p:spPr>
          <a:xfrm>
            <a:off x="387669" y="1307175"/>
            <a:ext cx="7648575" cy="600075"/>
          </a:xfrm>
        </p:spPr>
        <p:txBody>
          <a:bodyPr>
            <a:normAutofit/>
          </a:bodyPr>
          <a:lstStyle/>
          <a:p>
            <a:r>
              <a:rPr lang="sl-SI" sz="3600" dirty="0">
                <a:solidFill>
                  <a:srgbClr val="E12F29"/>
                </a:solidFill>
                <a:latin typeface="Garamond" panose="02020404030301010803" pitchFamily="18" charset="0"/>
              </a:rPr>
              <a:t>Fokus: Ljudje!</a:t>
            </a:r>
          </a:p>
        </p:txBody>
      </p:sp>
      <p:sp>
        <p:nvSpPr>
          <p:cNvPr id="5" name="Označba mesta vsebine 2"/>
          <p:cNvSpPr>
            <a:spLocks noGrp="1"/>
          </p:cNvSpPr>
          <p:nvPr>
            <p:ph idx="1"/>
          </p:nvPr>
        </p:nvSpPr>
        <p:spPr>
          <a:xfrm>
            <a:off x="463875" y="1976431"/>
            <a:ext cx="11432140" cy="4331428"/>
          </a:xfrm>
        </p:spPr>
        <p:txBody>
          <a:bodyPr>
            <a:normAutofit/>
          </a:bodyPr>
          <a:lstStyle/>
          <a:p>
            <a:pPr>
              <a:lnSpc>
                <a:spcPct val="120000"/>
              </a:lnSpc>
              <a:spcBef>
                <a:spcPts val="536"/>
              </a:spcBef>
              <a:buClr>
                <a:srgbClr val="FF0000"/>
              </a:buClr>
              <a:buSzPct val="70000"/>
              <a:buFont typeface="Wingdings" panose="05000000000000000000" pitchFamily="2" charset="2"/>
              <a:buChar char="§"/>
              <a:defRPr/>
            </a:pPr>
            <a:r>
              <a:rPr lang="sl-SI" sz="3200" dirty="0">
                <a:latin typeface="Garamond"/>
                <a:cs typeface="Garamond"/>
                <a:sym typeface="Garamond" pitchFamily="18" charset="0"/>
              </a:rPr>
              <a:t>Izraba človeških virov je bolj </a:t>
            </a:r>
            <a:r>
              <a:rPr lang="sl-SI" sz="3200" i="1" dirty="0">
                <a:latin typeface="Garamond"/>
                <a:cs typeface="Garamond"/>
                <a:sym typeface="Garamond" pitchFamily="18" charset="0"/>
              </a:rPr>
              <a:t>preprosta</a:t>
            </a:r>
            <a:r>
              <a:rPr lang="sl-SI" sz="3200" dirty="0">
                <a:latin typeface="Garamond"/>
                <a:cs typeface="Garamond"/>
                <a:sym typeface="Garamond" pitchFamily="18" charset="0"/>
              </a:rPr>
              <a:t>, </a:t>
            </a:r>
            <a:r>
              <a:rPr lang="sl-SI" sz="3200" i="1" dirty="0">
                <a:latin typeface="Garamond"/>
                <a:cs typeface="Garamond"/>
                <a:sym typeface="Garamond" pitchFamily="18" charset="0"/>
              </a:rPr>
              <a:t>cenejša</a:t>
            </a:r>
            <a:r>
              <a:rPr lang="sl-SI" sz="3200" dirty="0">
                <a:latin typeface="Garamond"/>
                <a:cs typeface="Garamond"/>
                <a:sym typeface="Garamond" pitchFamily="18" charset="0"/>
              </a:rPr>
              <a:t>, </a:t>
            </a:r>
            <a:r>
              <a:rPr lang="sl-SI" sz="3200" i="1" dirty="0">
                <a:latin typeface="Garamond"/>
                <a:cs typeface="Garamond"/>
                <a:sym typeface="Garamond" pitchFamily="18" charset="0"/>
              </a:rPr>
              <a:t>bolj efektivna</a:t>
            </a:r>
            <a:r>
              <a:rPr lang="sl-SI" sz="3200" dirty="0">
                <a:latin typeface="Garamond"/>
                <a:cs typeface="Garamond"/>
                <a:sym typeface="Garamond" pitchFamily="18" charset="0"/>
              </a:rPr>
              <a:t> in zahteva </a:t>
            </a:r>
            <a:r>
              <a:rPr lang="sl-SI" sz="3200" i="1" dirty="0">
                <a:latin typeface="Garamond"/>
                <a:cs typeface="Garamond"/>
                <a:sym typeface="Garamond" pitchFamily="18" charset="0"/>
              </a:rPr>
              <a:t>manj predznanja</a:t>
            </a:r>
            <a:r>
              <a:rPr lang="sl-SI" sz="3200" dirty="0">
                <a:latin typeface="Garamond"/>
                <a:cs typeface="Garamond"/>
                <a:sym typeface="Garamond" pitchFamily="18" charset="0"/>
              </a:rPr>
              <a:t>.</a:t>
            </a:r>
          </a:p>
          <a:p>
            <a:pPr>
              <a:lnSpc>
                <a:spcPct val="120000"/>
              </a:lnSpc>
              <a:spcBef>
                <a:spcPts val="536"/>
              </a:spcBef>
              <a:buClr>
                <a:srgbClr val="FF0000"/>
              </a:buClr>
              <a:buSzPct val="70000"/>
              <a:buFont typeface="Wingdings" panose="05000000000000000000" pitchFamily="2" charset="2"/>
              <a:buChar char="§"/>
              <a:defRPr/>
            </a:pPr>
            <a:r>
              <a:rPr lang="sl-SI" sz="3200" dirty="0">
                <a:latin typeface="Garamond"/>
                <a:cs typeface="Garamond"/>
                <a:sym typeface="Garamond" pitchFamily="18" charset="0"/>
              </a:rPr>
              <a:t>Zanima nas:</a:t>
            </a:r>
          </a:p>
          <a:p>
            <a:pPr lvl="1">
              <a:lnSpc>
                <a:spcPct val="120000"/>
              </a:lnSpc>
              <a:spcBef>
                <a:spcPts val="536"/>
              </a:spcBef>
              <a:buClr>
                <a:srgbClr val="FF0000"/>
              </a:buClr>
              <a:buSzPct val="70000"/>
              <a:buFont typeface="Wingdings" panose="05000000000000000000" pitchFamily="2" charset="2"/>
              <a:buChar char="§"/>
              <a:defRPr/>
            </a:pPr>
            <a:r>
              <a:rPr lang="sl-SI" sz="2800" dirty="0">
                <a:latin typeface="Garamond"/>
                <a:cs typeface="Garamond"/>
                <a:sym typeface="Garamond" pitchFamily="18" charset="0"/>
              </a:rPr>
              <a:t>Zakaj se obnašamo na določen način?</a:t>
            </a:r>
          </a:p>
          <a:p>
            <a:pPr lvl="1">
              <a:lnSpc>
                <a:spcPct val="120000"/>
              </a:lnSpc>
              <a:spcBef>
                <a:spcPts val="536"/>
              </a:spcBef>
              <a:buClr>
                <a:srgbClr val="FF0000"/>
              </a:buClr>
              <a:buSzPct val="70000"/>
              <a:buFont typeface="Wingdings" panose="05000000000000000000" pitchFamily="2" charset="2"/>
              <a:buChar char="§"/>
              <a:defRPr/>
            </a:pPr>
            <a:r>
              <a:rPr lang="sl-SI" sz="2800" dirty="0">
                <a:latin typeface="Garamond"/>
                <a:cs typeface="Garamond"/>
                <a:sym typeface="Garamond" pitchFamily="18" charset="0"/>
              </a:rPr>
              <a:t>Kako hekerji to izrabijo?</a:t>
            </a:r>
          </a:p>
          <a:p>
            <a:pPr lvl="1">
              <a:lnSpc>
                <a:spcPct val="120000"/>
              </a:lnSpc>
              <a:spcBef>
                <a:spcPts val="536"/>
              </a:spcBef>
              <a:buClr>
                <a:srgbClr val="FF0000"/>
              </a:buClr>
              <a:buSzPct val="70000"/>
              <a:buFont typeface="Wingdings" panose="05000000000000000000" pitchFamily="2" charset="2"/>
              <a:buChar char="§"/>
              <a:defRPr/>
            </a:pPr>
            <a:r>
              <a:rPr lang="sl-SI" sz="2800" dirty="0">
                <a:latin typeface="Garamond"/>
                <a:cs typeface="Garamond"/>
                <a:sym typeface="Garamond" pitchFamily="18" charset="0"/>
              </a:rPr>
              <a:t>Kako bomo te izsledke uporabili v praksi?</a:t>
            </a:r>
          </a:p>
        </p:txBody>
      </p:sp>
      <p:sp>
        <p:nvSpPr>
          <p:cNvPr id="13" name="Označba mesta vsebine 2">
            <a:extLst>
              <a:ext uri="{FF2B5EF4-FFF2-40B4-BE49-F238E27FC236}">
                <a16:creationId xmlns:a16="http://schemas.microsoft.com/office/drawing/2014/main" id="{FE3388FB-7B6D-43A7-BF35-9BF778C7F53B}"/>
              </a:ext>
            </a:extLst>
          </p:cNvPr>
          <p:cNvSpPr txBox="1">
            <a:spLocks/>
          </p:cNvSpPr>
          <p:nvPr/>
        </p:nvSpPr>
        <p:spPr>
          <a:xfrm>
            <a:off x="451895" y="6411716"/>
            <a:ext cx="11288209" cy="365126"/>
          </a:xfrm>
          <a:prstGeom prst="rect">
            <a:avLst/>
          </a:prstGeom>
        </p:spPr>
        <p:txBody>
          <a:bodyPr vert="horz" lIns="91440" tIns="45720" rIns="91440" bIns="45720" rtlCol="0">
            <a:normAutofit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536"/>
              </a:spcBef>
              <a:buClr>
                <a:srgbClr val="FF0000"/>
              </a:buClr>
              <a:buSzPct val="70000"/>
              <a:buNone/>
              <a:defRPr/>
            </a:pPr>
            <a:r>
              <a:rPr lang="en-US" sz="2000" dirty="0">
                <a:latin typeface="Garamond"/>
                <a:cs typeface="Garamond"/>
                <a:sym typeface="Garamond" pitchFamily="18" charset="0"/>
              </a:rPr>
              <a:t>david.modic@fri.uni-lj.si</a:t>
            </a:r>
            <a:endParaRPr lang="sl-SI" sz="2000" dirty="0">
              <a:latin typeface="Garamond"/>
              <a:cs typeface="Garamond"/>
              <a:sym typeface="Garamond" pitchFamily="18" charset="0"/>
            </a:endParaRPr>
          </a:p>
          <a:p>
            <a:pPr algn="ctr">
              <a:spcBef>
                <a:spcPts val="536"/>
              </a:spcBef>
              <a:buClr>
                <a:srgbClr val="FF0000"/>
              </a:buClr>
              <a:buSzPct val="70000"/>
              <a:buFont typeface="Wingdings" panose="05000000000000000000" pitchFamily="2" charset="2"/>
              <a:buChar char="§"/>
              <a:defRPr/>
            </a:pPr>
            <a:endParaRPr lang="sl-SI" sz="2000" dirty="0">
              <a:latin typeface="Garamond"/>
              <a:cs typeface="Garamond"/>
              <a:sym typeface="Garamond" pitchFamily="18" charset="0"/>
            </a:endParaRPr>
          </a:p>
        </p:txBody>
      </p:sp>
      <p:pic>
        <p:nvPicPr>
          <p:cNvPr id="7" name="Picture 6" descr="A close up of a logo&#10;&#10;Description generated with very high confidence">
            <a:extLst>
              <a:ext uri="{FF2B5EF4-FFF2-40B4-BE49-F238E27FC236}">
                <a16:creationId xmlns:a16="http://schemas.microsoft.com/office/drawing/2014/main" id="{9D525F77-3EF6-4F49-AFFD-972B3AB1017F}"/>
              </a:ext>
            </a:extLst>
          </p:cNvPr>
          <p:cNvPicPr>
            <a:picLocks noChangeAspect="1"/>
          </p:cNvPicPr>
          <p:nvPr/>
        </p:nvPicPr>
        <p:blipFill>
          <a:blip r:embed="rId3"/>
          <a:stretch>
            <a:fillRect/>
          </a:stretch>
        </p:blipFill>
        <p:spPr>
          <a:xfrm>
            <a:off x="8057026" y="2676402"/>
            <a:ext cx="3354740" cy="3592152"/>
          </a:xfrm>
          <a:prstGeom prst="rect">
            <a:avLst/>
          </a:prstGeom>
        </p:spPr>
      </p:pic>
    </p:spTree>
    <p:extLst>
      <p:ext uri="{BB962C8B-B14F-4D97-AF65-F5344CB8AC3E}">
        <p14:creationId xmlns:p14="http://schemas.microsoft.com/office/powerpoint/2010/main" val="303338263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številke diapozitiva 3"/>
          <p:cNvSpPr>
            <a:spLocks noGrp="1"/>
          </p:cNvSpPr>
          <p:nvPr>
            <p:ph type="sldNum" sz="quarter" idx="12"/>
          </p:nvPr>
        </p:nvSpPr>
        <p:spPr>
          <a:xfrm>
            <a:off x="11192932" y="6381756"/>
            <a:ext cx="703083" cy="365125"/>
          </a:xfrm>
        </p:spPr>
        <p:txBody>
          <a:bodyPr/>
          <a:lstStyle/>
          <a:p>
            <a:fld id="{95AE4338-550A-4229-82D0-093D8DE92AC4}" type="slidenum">
              <a:rPr lang="sl-SI" sz="1600" dirty="0">
                <a:solidFill>
                  <a:schemeClr val="bg1"/>
                </a:solidFill>
                <a:latin typeface="Garamond" panose="02020404030301010803" pitchFamily="18" charset="0"/>
              </a:rPr>
              <a:t>6</a:t>
            </a:fld>
            <a:endParaRPr lang="sl-SI" sz="1600" dirty="0">
              <a:solidFill>
                <a:schemeClr val="bg1"/>
              </a:solidFill>
              <a:latin typeface="Garamond" panose="02020404030301010803" pitchFamily="18" charset="0"/>
            </a:endParaRPr>
          </a:p>
        </p:txBody>
      </p:sp>
      <p:sp>
        <p:nvSpPr>
          <p:cNvPr id="3" name="Naslov 1"/>
          <p:cNvSpPr>
            <a:spLocks noGrp="1"/>
          </p:cNvSpPr>
          <p:nvPr>
            <p:ph type="title"/>
          </p:nvPr>
        </p:nvSpPr>
        <p:spPr>
          <a:xfrm>
            <a:off x="387669" y="1307175"/>
            <a:ext cx="7648575" cy="600075"/>
          </a:xfrm>
        </p:spPr>
        <p:txBody>
          <a:bodyPr>
            <a:normAutofit/>
          </a:bodyPr>
          <a:lstStyle/>
          <a:p>
            <a:r>
              <a:rPr lang="sl-SI" sz="3600" dirty="0">
                <a:solidFill>
                  <a:srgbClr val="E12F29"/>
                </a:solidFill>
                <a:latin typeface="Garamond" panose="02020404030301010803" pitchFamily="18" charset="0"/>
              </a:rPr>
              <a:t>Vedenje</a:t>
            </a:r>
          </a:p>
        </p:txBody>
      </p:sp>
      <p:sp>
        <p:nvSpPr>
          <p:cNvPr id="5" name="Označba mesta vsebine 2"/>
          <p:cNvSpPr>
            <a:spLocks noGrp="1"/>
          </p:cNvSpPr>
          <p:nvPr>
            <p:ph idx="1"/>
          </p:nvPr>
        </p:nvSpPr>
        <p:spPr>
          <a:xfrm>
            <a:off x="463875" y="1976431"/>
            <a:ext cx="11432140" cy="4331428"/>
          </a:xfrm>
        </p:spPr>
        <p:txBody>
          <a:bodyPr>
            <a:normAutofit/>
          </a:bodyPr>
          <a:lstStyle/>
          <a:p>
            <a:pPr>
              <a:lnSpc>
                <a:spcPct val="120000"/>
              </a:lnSpc>
              <a:spcBef>
                <a:spcPts val="536"/>
              </a:spcBef>
              <a:buClr>
                <a:srgbClr val="FF0000"/>
              </a:buClr>
              <a:buSzPct val="70000"/>
              <a:buFont typeface="Wingdings" panose="05000000000000000000" pitchFamily="2" charset="2"/>
              <a:buChar char="§"/>
              <a:defRPr/>
            </a:pPr>
            <a:r>
              <a:rPr lang="sl-SI" sz="3200" dirty="0">
                <a:latin typeface="Garamond"/>
                <a:cs typeface="Garamond"/>
                <a:sym typeface="Garamond" pitchFamily="18" charset="0"/>
              </a:rPr>
              <a:t>Okolje vpliva na nas in mi vplivamo na okolje.</a:t>
            </a:r>
          </a:p>
          <a:p>
            <a:pPr lvl="1">
              <a:lnSpc>
                <a:spcPct val="120000"/>
              </a:lnSpc>
              <a:spcBef>
                <a:spcPts val="536"/>
              </a:spcBef>
              <a:buClr>
                <a:srgbClr val="FF0000"/>
              </a:buClr>
              <a:buSzPct val="70000"/>
              <a:buFont typeface="Wingdings" panose="05000000000000000000" pitchFamily="2" charset="2"/>
              <a:buChar char="§"/>
              <a:defRPr/>
            </a:pPr>
            <a:r>
              <a:rPr lang="sl-SI" sz="2800" dirty="0">
                <a:latin typeface="Garamond"/>
                <a:cs typeface="Garamond"/>
                <a:sym typeface="Garamond" pitchFamily="18" charset="0"/>
              </a:rPr>
              <a:t>Glej na primer hipotezo o </a:t>
            </a:r>
            <a:r>
              <a:rPr lang="sl-SI" sz="2800" dirty="0" err="1">
                <a:latin typeface="Garamond"/>
                <a:cs typeface="Garamond"/>
                <a:sym typeface="Garamond" pitchFamily="18" charset="0"/>
              </a:rPr>
              <a:t>Makiavelističnih</a:t>
            </a:r>
            <a:r>
              <a:rPr lang="sl-SI" sz="2800" dirty="0">
                <a:latin typeface="Garamond"/>
                <a:cs typeface="Garamond"/>
                <a:sym typeface="Garamond" pitchFamily="18" charset="0"/>
              </a:rPr>
              <a:t> možganih (</a:t>
            </a:r>
            <a:r>
              <a:rPr lang="sl-SI" sz="2800" dirty="0" err="1">
                <a:latin typeface="Garamond"/>
                <a:cs typeface="Garamond"/>
                <a:sym typeface="Garamond" pitchFamily="18" charset="0"/>
              </a:rPr>
              <a:t>Humphrey</a:t>
            </a:r>
            <a:r>
              <a:rPr lang="sl-SI" sz="2800" dirty="0">
                <a:latin typeface="Garamond"/>
                <a:cs typeface="Garamond"/>
                <a:sym typeface="Garamond" pitchFamily="18" charset="0"/>
              </a:rPr>
              <a:t>, 1976).</a:t>
            </a:r>
          </a:p>
          <a:p>
            <a:pPr>
              <a:lnSpc>
                <a:spcPct val="120000"/>
              </a:lnSpc>
              <a:spcBef>
                <a:spcPts val="536"/>
              </a:spcBef>
              <a:buClr>
                <a:srgbClr val="FF0000"/>
              </a:buClr>
              <a:buSzPct val="70000"/>
              <a:buFont typeface="Wingdings" panose="05000000000000000000" pitchFamily="2" charset="2"/>
              <a:buChar char="§"/>
              <a:defRPr/>
            </a:pPr>
            <a:r>
              <a:rPr lang="sl-SI" sz="3200" dirty="0">
                <a:latin typeface="Garamond"/>
                <a:cs typeface="Garamond"/>
                <a:sym typeface="Garamond" pitchFamily="18" charset="0"/>
              </a:rPr>
              <a:t>Drugi nas prepričajo, da se vedemo na določen način.</a:t>
            </a:r>
          </a:p>
          <a:p>
            <a:pPr>
              <a:lnSpc>
                <a:spcPct val="120000"/>
              </a:lnSpc>
              <a:spcBef>
                <a:spcPts val="536"/>
              </a:spcBef>
              <a:buClr>
                <a:srgbClr val="FF0000"/>
              </a:buClr>
              <a:buSzPct val="70000"/>
              <a:buFont typeface="Wingdings" panose="05000000000000000000" pitchFamily="2" charset="2"/>
              <a:buChar char="§"/>
              <a:defRPr/>
            </a:pPr>
            <a:r>
              <a:rPr lang="sl-SI" sz="3200" dirty="0">
                <a:latin typeface="Garamond"/>
                <a:cs typeface="Garamond"/>
                <a:sym typeface="Garamond" pitchFamily="18" charset="0"/>
              </a:rPr>
              <a:t>Kaj je poanta prepričevanja?</a:t>
            </a:r>
          </a:p>
          <a:p>
            <a:pPr lvl="1">
              <a:lnSpc>
                <a:spcPct val="120000"/>
              </a:lnSpc>
              <a:spcBef>
                <a:spcPts val="536"/>
              </a:spcBef>
              <a:buClr>
                <a:srgbClr val="FF0000"/>
              </a:buClr>
              <a:buSzPct val="70000"/>
              <a:buFont typeface="Wingdings" panose="05000000000000000000" pitchFamily="2" charset="2"/>
              <a:buChar char="§"/>
              <a:defRPr/>
            </a:pPr>
            <a:r>
              <a:rPr lang="sl-SI" sz="2800" dirty="0">
                <a:latin typeface="Garamond"/>
                <a:cs typeface="Garamond"/>
                <a:sym typeface="Garamond" pitchFamily="18" charset="0"/>
              </a:rPr>
              <a:t>Da nam nekdo ustreže in naredi nekaj česar prej niso nameravali.</a:t>
            </a:r>
          </a:p>
          <a:p>
            <a:pPr lvl="1">
              <a:lnSpc>
                <a:spcPct val="120000"/>
              </a:lnSpc>
              <a:spcBef>
                <a:spcPts val="536"/>
              </a:spcBef>
              <a:buClr>
                <a:srgbClr val="FF0000"/>
              </a:buClr>
              <a:buSzPct val="70000"/>
              <a:buFont typeface="Wingdings" panose="05000000000000000000" pitchFamily="2" charset="2"/>
              <a:buChar char="§"/>
              <a:defRPr/>
            </a:pPr>
            <a:r>
              <a:rPr lang="sl-SI" sz="2800" dirty="0">
                <a:latin typeface="Garamond"/>
                <a:cs typeface="Garamond"/>
                <a:sym typeface="Garamond" pitchFamily="18" charset="0"/>
              </a:rPr>
              <a:t>Temu procesu pravimo sprememba vedenja (</a:t>
            </a:r>
            <a:r>
              <a:rPr lang="sl-SI" sz="2800" i="1" dirty="0" err="1">
                <a:latin typeface="Garamond"/>
                <a:cs typeface="Garamond"/>
                <a:sym typeface="Garamond" pitchFamily="18" charset="0"/>
              </a:rPr>
              <a:t>behaviour</a:t>
            </a:r>
            <a:r>
              <a:rPr lang="sl-SI" sz="2800" i="1" dirty="0">
                <a:latin typeface="Garamond"/>
                <a:cs typeface="Garamond"/>
                <a:sym typeface="Garamond" pitchFamily="18" charset="0"/>
              </a:rPr>
              <a:t> </a:t>
            </a:r>
            <a:r>
              <a:rPr lang="sl-SI" sz="2800" i="1" dirty="0" err="1">
                <a:latin typeface="Garamond"/>
                <a:cs typeface="Garamond"/>
                <a:sym typeface="Garamond" pitchFamily="18" charset="0"/>
              </a:rPr>
              <a:t>modification</a:t>
            </a:r>
            <a:r>
              <a:rPr lang="sl-SI" sz="2800" dirty="0">
                <a:latin typeface="Garamond"/>
                <a:cs typeface="Garamond"/>
                <a:sym typeface="Garamond" pitchFamily="18" charset="0"/>
              </a:rPr>
              <a:t>)</a:t>
            </a:r>
          </a:p>
          <a:p>
            <a:pPr>
              <a:lnSpc>
                <a:spcPct val="120000"/>
              </a:lnSpc>
              <a:spcBef>
                <a:spcPts val="536"/>
              </a:spcBef>
              <a:buClr>
                <a:srgbClr val="FF0000"/>
              </a:buClr>
              <a:buSzPct val="70000"/>
              <a:buFont typeface="Wingdings" panose="05000000000000000000" pitchFamily="2" charset="2"/>
              <a:buChar char="§"/>
              <a:defRPr/>
            </a:pPr>
            <a:r>
              <a:rPr lang="sl-SI" sz="3200" dirty="0">
                <a:latin typeface="Garamond"/>
                <a:cs typeface="Garamond"/>
                <a:sym typeface="Garamond" pitchFamily="18" charset="0"/>
              </a:rPr>
              <a:t>Enaka pravila veljajo, ko gre za varnostno vedenje.</a:t>
            </a:r>
            <a:endParaRPr lang="sl-SI" sz="2800" dirty="0">
              <a:latin typeface="Garamond"/>
              <a:cs typeface="Garamond"/>
              <a:sym typeface="Garamond" pitchFamily="18" charset="0"/>
            </a:endParaRPr>
          </a:p>
        </p:txBody>
      </p:sp>
      <p:sp>
        <p:nvSpPr>
          <p:cNvPr id="13" name="Označba mesta vsebine 2">
            <a:extLst>
              <a:ext uri="{FF2B5EF4-FFF2-40B4-BE49-F238E27FC236}">
                <a16:creationId xmlns:a16="http://schemas.microsoft.com/office/drawing/2014/main" id="{FE3388FB-7B6D-43A7-BF35-9BF778C7F53B}"/>
              </a:ext>
            </a:extLst>
          </p:cNvPr>
          <p:cNvSpPr txBox="1">
            <a:spLocks/>
          </p:cNvSpPr>
          <p:nvPr/>
        </p:nvSpPr>
        <p:spPr>
          <a:xfrm>
            <a:off x="451895" y="6411716"/>
            <a:ext cx="11288209" cy="365126"/>
          </a:xfrm>
          <a:prstGeom prst="rect">
            <a:avLst/>
          </a:prstGeom>
        </p:spPr>
        <p:txBody>
          <a:bodyPr vert="horz" lIns="91440" tIns="45720" rIns="91440" bIns="45720" rtlCol="0">
            <a:normAutofit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536"/>
              </a:spcBef>
              <a:buClr>
                <a:srgbClr val="FF0000"/>
              </a:buClr>
              <a:buSzPct val="70000"/>
              <a:buNone/>
              <a:defRPr/>
            </a:pPr>
            <a:r>
              <a:rPr lang="en-US" sz="2000" dirty="0">
                <a:latin typeface="Garamond"/>
                <a:cs typeface="Garamond"/>
                <a:sym typeface="Garamond" pitchFamily="18" charset="0"/>
              </a:rPr>
              <a:t>david.modic@fri.uni-lj.si</a:t>
            </a:r>
            <a:endParaRPr lang="sl-SI" sz="2000" dirty="0">
              <a:latin typeface="Garamond"/>
              <a:cs typeface="Garamond"/>
              <a:sym typeface="Garamond" pitchFamily="18" charset="0"/>
            </a:endParaRPr>
          </a:p>
          <a:p>
            <a:pPr algn="ctr">
              <a:spcBef>
                <a:spcPts val="536"/>
              </a:spcBef>
              <a:buClr>
                <a:srgbClr val="FF0000"/>
              </a:buClr>
              <a:buSzPct val="70000"/>
              <a:buFont typeface="Wingdings" panose="05000000000000000000" pitchFamily="2" charset="2"/>
              <a:buChar char="§"/>
              <a:defRPr/>
            </a:pPr>
            <a:endParaRPr lang="sl-SI" sz="2000" dirty="0">
              <a:latin typeface="Garamond"/>
              <a:cs typeface="Garamond"/>
              <a:sym typeface="Garamond" pitchFamily="18" charset="0"/>
            </a:endParaRPr>
          </a:p>
        </p:txBody>
      </p:sp>
      <p:pic>
        <p:nvPicPr>
          <p:cNvPr id="8" name="Picture 7" descr="A close up of a sign&#10;&#10;Description generated with very high confidence">
            <a:extLst>
              <a:ext uri="{FF2B5EF4-FFF2-40B4-BE49-F238E27FC236}">
                <a16:creationId xmlns:a16="http://schemas.microsoft.com/office/drawing/2014/main" id="{7C3B77B6-86A5-45EF-9300-0171036F3600}"/>
              </a:ext>
            </a:extLst>
          </p:cNvPr>
          <p:cNvPicPr>
            <a:picLocks noChangeAspect="1"/>
          </p:cNvPicPr>
          <p:nvPr/>
        </p:nvPicPr>
        <p:blipFill>
          <a:blip r:embed="rId3"/>
          <a:stretch>
            <a:fillRect/>
          </a:stretch>
        </p:blipFill>
        <p:spPr>
          <a:xfrm>
            <a:off x="5967163" y="81157"/>
            <a:ext cx="6126133" cy="1895273"/>
          </a:xfrm>
          <a:prstGeom prst="rect">
            <a:avLst/>
          </a:prstGeom>
        </p:spPr>
      </p:pic>
    </p:spTree>
    <p:extLst>
      <p:ext uri="{BB962C8B-B14F-4D97-AF65-F5344CB8AC3E}">
        <p14:creationId xmlns:p14="http://schemas.microsoft.com/office/powerpoint/2010/main" val="9967888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text on a black background&#10;&#10;Description generated with high confidence">
            <a:extLst>
              <a:ext uri="{FF2B5EF4-FFF2-40B4-BE49-F238E27FC236}">
                <a16:creationId xmlns:a16="http://schemas.microsoft.com/office/drawing/2014/main" id="{E976FADA-F7A8-48E4-AEDE-D92F0F353822}"/>
              </a:ext>
            </a:extLst>
          </p:cNvPr>
          <p:cNvPicPr>
            <a:picLocks noChangeAspect="1"/>
          </p:cNvPicPr>
          <p:nvPr/>
        </p:nvPicPr>
        <p:blipFill>
          <a:blip r:embed="rId3"/>
          <a:stretch>
            <a:fillRect/>
          </a:stretch>
        </p:blipFill>
        <p:spPr>
          <a:xfrm>
            <a:off x="9178776" y="0"/>
            <a:ext cx="3013224" cy="3013224"/>
          </a:xfrm>
          <a:prstGeom prst="rect">
            <a:avLst/>
          </a:prstGeom>
        </p:spPr>
      </p:pic>
      <p:sp>
        <p:nvSpPr>
          <p:cNvPr id="4" name="Označba mesta številke diapozitiva 3"/>
          <p:cNvSpPr>
            <a:spLocks noGrp="1"/>
          </p:cNvSpPr>
          <p:nvPr>
            <p:ph type="sldNum" sz="quarter" idx="12"/>
          </p:nvPr>
        </p:nvSpPr>
        <p:spPr>
          <a:xfrm>
            <a:off x="11192932" y="6381756"/>
            <a:ext cx="703083" cy="365125"/>
          </a:xfrm>
        </p:spPr>
        <p:txBody>
          <a:bodyPr/>
          <a:lstStyle/>
          <a:p>
            <a:fld id="{95AE4338-550A-4229-82D0-093D8DE92AC4}" type="slidenum">
              <a:rPr lang="sl-SI" sz="1600" dirty="0">
                <a:solidFill>
                  <a:schemeClr val="bg1"/>
                </a:solidFill>
                <a:latin typeface="Garamond" panose="02020404030301010803" pitchFamily="18" charset="0"/>
              </a:rPr>
              <a:t>7</a:t>
            </a:fld>
            <a:endParaRPr lang="sl-SI" sz="1600" dirty="0">
              <a:solidFill>
                <a:schemeClr val="bg1"/>
              </a:solidFill>
              <a:latin typeface="Garamond" panose="02020404030301010803" pitchFamily="18" charset="0"/>
            </a:endParaRPr>
          </a:p>
        </p:txBody>
      </p:sp>
      <p:sp>
        <p:nvSpPr>
          <p:cNvPr id="3" name="Naslov 1"/>
          <p:cNvSpPr>
            <a:spLocks noGrp="1"/>
          </p:cNvSpPr>
          <p:nvPr>
            <p:ph type="title"/>
          </p:nvPr>
        </p:nvSpPr>
        <p:spPr>
          <a:xfrm>
            <a:off x="387669" y="1307175"/>
            <a:ext cx="7648575" cy="600075"/>
          </a:xfrm>
        </p:spPr>
        <p:txBody>
          <a:bodyPr>
            <a:normAutofit/>
          </a:bodyPr>
          <a:lstStyle/>
          <a:p>
            <a:r>
              <a:rPr lang="sl-SI" sz="3600" dirty="0">
                <a:solidFill>
                  <a:srgbClr val="E12F29"/>
                </a:solidFill>
                <a:latin typeface="Garamond" panose="02020404030301010803" pitchFamily="18" charset="0"/>
              </a:rPr>
              <a:t>Dovzetnost za prepričevanje</a:t>
            </a:r>
          </a:p>
        </p:txBody>
      </p:sp>
      <p:sp>
        <p:nvSpPr>
          <p:cNvPr id="5" name="Označba mesta vsebine 2"/>
          <p:cNvSpPr>
            <a:spLocks noGrp="1"/>
          </p:cNvSpPr>
          <p:nvPr>
            <p:ph idx="1"/>
          </p:nvPr>
        </p:nvSpPr>
        <p:spPr>
          <a:xfrm>
            <a:off x="463875" y="1976431"/>
            <a:ext cx="9895861" cy="4331428"/>
          </a:xfrm>
        </p:spPr>
        <p:txBody>
          <a:bodyPr>
            <a:normAutofit/>
          </a:bodyPr>
          <a:lstStyle/>
          <a:p>
            <a:pPr>
              <a:lnSpc>
                <a:spcPct val="120000"/>
              </a:lnSpc>
              <a:spcBef>
                <a:spcPts val="536"/>
              </a:spcBef>
              <a:buClr>
                <a:srgbClr val="FF0000"/>
              </a:buClr>
              <a:buSzPct val="70000"/>
              <a:buFont typeface="Wingdings" panose="05000000000000000000" pitchFamily="2" charset="2"/>
              <a:buChar char="§"/>
              <a:defRPr/>
            </a:pPr>
            <a:r>
              <a:rPr lang="sl-SI" sz="3200" dirty="0">
                <a:latin typeface="Garamond"/>
                <a:cs typeface="Garamond"/>
                <a:sym typeface="Garamond" pitchFamily="18" charset="0"/>
              </a:rPr>
              <a:t>V računalniškem laboratoriju smo razvili lestvico dovzetnosti za prepričevanje (</a:t>
            </a:r>
            <a:r>
              <a:rPr lang="sl-SI" sz="3200" i="1" dirty="0" err="1">
                <a:latin typeface="Garamond"/>
                <a:cs typeface="Garamond"/>
                <a:sym typeface="Garamond" pitchFamily="18" charset="0"/>
              </a:rPr>
              <a:t>StP</a:t>
            </a:r>
            <a:r>
              <a:rPr lang="sl-SI" sz="3200" i="1" dirty="0">
                <a:latin typeface="Garamond"/>
                <a:cs typeface="Garamond"/>
                <a:sym typeface="Garamond" pitchFamily="18" charset="0"/>
              </a:rPr>
              <a:t>-II</a:t>
            </a:r>
            <a:r>
              <a:rPr lang="sl-SI" sz="3200" dirty="0">
                <a:latin typeface="Garamond"/>
                <a:cs typeface="Garamond"/>
                <a:sym typeface="Garamond" pitchFamily="18" charset="0"/>
              </a:rPr>
              <a:t>; Modic, Anderson in Palomäki, 2018).</a:t>
            </a:r>
          </a:p>
          <a:p>
            <a:pPr>
              <a:lnSpc>
                <a:spcPct val="120000"/>
              </a:lnSpc>
              <a:spcBef>
                <a:spcPts val="536"/>
              </a:spcBef>
              <a:buClr>
                <a:srgbClr val="FF0000"/>
              </a:buClr>
              <a:buSzPct val="70000"/>
              <a:buFont typeface="Wingdings" panose="05000000000000000000" pitchFamily="2" charset="2"/>
              <a:buChar char="§"/>
              <a:defRPr/>
            </a:pPr>
            <a:r>
              <a:rPr lang="sl-SI" sz="3200" dirty="0">
                <a:latin typeface="Garamond"/>
                <a:cs typeface="Garamond"/>
                <a:sym typeface="Garamond" pitchFamily="18" charset="0"/>
              </a:rPr>
              <a:t>Lestvica je uporabna kjerkoli gre za dovzetnost na pritiske drugih (marketing, prodaja, varnost, prevare, človeški viri).</a:t>
            </a:r>
          </a:p>
          <a:p>
            <a:pPr>
              <a:lnSpc>
                <a:spcPct val="120000"/>
              </a:lnSpc>
              <a:spcBef>
                <a:spcPts val="536"/>
              </a:spcBef>
              <a:buClr>
                <a:srgbClr val="FF0000"/>
              </a:buClr>
              <a:buSzPct val="70000"/>
              <a:buFont typeface="Wingdings" panose="05000000000000000000" pitchFamily="2" charset="2"/>
              <a:buChar char="§"/>
              <a:defRPr/>
            </a:pPr>
            <a:r>
              <a:rPr lang="sl-SI" sz="3200" dirty="0">
                <a:latin typeface="Garamond"/>
                <a:cs typeface="Garamond"/>
                <a:sym typeface="Garamond" pitchFamily="18" charset="0"/>
              </a:rPr>
              <a:t>Povezava na javno dostopen članek (ki vsebuje </a:t>
            </a:r>
            <a:r>
              <a:rPr lang="sl-SI" sz="3200" dirty="0" err="1">
                <a:latin typeface="Garamond"/>
                <a:cs typeface="Garamond"/>
                <a:sym typeface="Garamond" pitchFamily="18" charset="0"/>
              </a:rPr>
              <a:t>StP</a:t>
            </a:r>
            <a:r>
              <a:rPr lang="sl-SI" sz="3200" dirty="0">
                <a:latin typeface="Garamond"/>
                <a:cs typeface="Garamond"/>
                <a:sym typeface="Garamond" pitchFamily="18" charset="0"/>
              </a:rPr>
              <a:t>-II):</a:t>
            </a:r>
            <a:endParaRPr lang="sl-SI" sz="2800" dirty="0">
              <a:latin typeface="Garamond"/>
              <a:cs typeface="Garamond"/>
              <a:sym typeface="Garamond" pitchFamily="18" charset="0"/>
            </a:endParaRPr>
          </a:p>
        </p:txBody>
      </p:sp>
      <p:grpSp>
        <p:nvGrpSpPr>
          <p:cNvPr id="9" name="Group 8">
            <a:extLst>
              <a:ext uri="{FF2B5EF4-FFF2-40B4-BE49-F238E27FC236}">
                <a16:creationId xmlns:a16="http://schemas.microsoft.com/office/drawing/2014/main" id="{75CCB187-7149-4A5E-BD60-7C59C6349299}"/>
              </a:ext>
            </a:extLst>
          </p:cNvPr>
          <p:cNvGrpSpPr/>
          <p:nvPr/>
        </p:nvGrpSpPr>
        <p:grpSpPr>
          <a:xfrm>
            <a:off x="4520046" y="5578920"/>
            <a:ext cx="4912132" cy="1279080"/>
            <a:chOff x="425624" y="2355030"/>
            <a:chExt cx="6906344" cy="2878734"/>
          </a:xfrm>
        </p:grpSpPr>
        <p:pic>
          <p:nvPicPr>
            <p:cNvPr id="10" name="Picture 9" descr="A close up of text on a white background&#10;&#10;Description generated with high confidence">
              <a:extLst>
                <a:ext uri="{FF2B5EF4-FFF2-40B4-BE49-F238E27FC236}">
                  <a16:creationId xmlns:a16="http://schemas.microsoft.com/office/drawing/2014/main" id="{A97DAFB4-0DEB-424C-9A92-2B6AC04CCF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624" y="2355030"/>
              <a:ext cx="6906344" cy="2878734"/>
            </a:xfrm>
            <a:prstGeom prst="rect">
              <a:avLst/>
            </a:prstGeom>
          </p:spPr>
        </p:pic>
        <p:sp>
          <p:nvSpPr>
            <p:cNvPr id="11" name="Rectangle 10">
              <a:extLst>
                <a:ext uri="{FF2B5EF4-FFF2-40B4-BE49-F238E27FC236}">
                  <a16:creationId xmlns:a16="http://schemas.microsoft.com/office/drawing/2014/main" id="{A39238A6-284E-4A58-9C41-BAD365EAB0A9}"/>
                </a:ext>
              </a:extLst>
            </p:cNvPr>
            <p:cNvSpPr/>
            <p:nvPr/>
          </p:nvSpPr>
          <p:spPr>
            <a:xfrm>
              <a:off x="929680" y="2569468"/>
              <a:ext cx="1512168"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Tree>
    <p:extLst>
      <p:ext uri="{BB962C8B-B14F-4D97-AF65-F5344CB8AC3E}">
        <p14:creationId xmlns:p14="http://schemas.microsoft.com/office/powerpoint/2010/main" val="7731258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številke diapozitiva 3"/>
          <p:cNvSpPr>
            <a:spLocks noGrp="1"/>
          </p:cNvSpPr>
          <p:nvPr>
            <p:ph type="sldNum" sz="quarter" idx="12"/>
          </p:nvPr>
        </p:nvSpPr>
        <p:spPr>
          <a:xfrm>
            <a:off x="11192932" y="6381756"/>
            <a:ext cx="703083" cy="365125"/>
          </a:xfrm>
        </p:spPr>
        <p:txBody>
          <a:bodyPr/>
          <a:lstStyle/>
          <a:p>
            <a:fld id="{95AE4338-550A-4229-82D0-093D8DE92AC4}" type="slidenum">
              <a:rPr lang="sl-SI" sz="1600" dirty="0">
                <a:solidFill>
                  <a:schemeClr val="bg1"/>
                </a:solidFill>
                <a:latin typeface="Garamond" panose="02020404030301010803" pitchFamily="18" charset="0"/>
              </a:rPr>
              <a:t>8</a:t>
            </a:fld>
            <a:endParaRPr lang="sl-SI" sz="1600" dirty="0">
              <a:solidFill>
                <a:schemeClr val="bg1"/>
              </a:solidFill>
              <a:latin typeface="Garamond" panose="02020404030301010803" pitchFamily="18" charset="0"/>
            </a:endParaRPr>
          </a:p>
        </p:txBody>
      </p:sp>
      <p:sp>
        <p:nvSpPr>
          <p:cNvPr id="3" name="Naslov 1"/>
          <p:cNvSpPr>
            <a:spLocks noGrp="1"/>
          </p:cNvSpPr>
          <p:nvPr>
            <p:ph type="title"/>
          </p:nvPr>
        </p:nvSpPr>
        <p:spPr>
          <a:xfrm>
            <a:off x="387669" y="1307175"/>
            <a:ext cx="7648575" cy="600075"/>
          </a:xfrm>
        </p:spPr>
        <p:txBody>
          <a:bodyPr>
            <a:normAutofit/>
          </a:bodyPr>
          <a:lstStyle/>
          <a:p>
            <a:r>
              <a:rPr lang="sl-SI" sz="3600" dirty="0">
                <a:solidFill>
                  <a:srgbClr val="E12F29"/>
                </a:solidFill>
                <a:latin typeface="Garamond" panose="02020404030301010803" pitchFamily="18" charset="0"/>
              </a:rPr>
              <a:t>Eksperiment</a:t>
            </a:r>
          </a:p>
        </p:txBody>
      </p:sp>
      <p:sp>
        <p:nvSpPr>
          <p:cNvPr id="5" name="Označba mesta vsebine 2"/>
          <p:cNvSpPr>
            <a:spLocks noGrp="1"/>
          </p:cNvSpPr>
          <p:nvPr>
            <p:ph idx="1"/>
          </p:nvPr>
        </p:nvSpPr>
        <p:spPr>
          <a:xfrm>
            <a:off x="463875" y="1976431"/>
            <a:ext cx="6259043" cy="4331428"/>
          </a:xfrm>
        </p:spPr>
        <p:txBody>
          <a:bodyPr>
            <a:normAutofit/>
          </a:bodyPr>
          <a:lstStyle/>
          <a:p>
            <a:pPr>
              <a:lnSpc>
                <a:spcPct val="120000"/>
              </a:lnSpc>
              <a:spcBef>
                <a:spcPts val="536"/>
              </a:spcBef>
              <a:buClr>
                <a:srgbClr val="FF0000"/>
              </a:buClr>
              <a:buSzPct val="70000"/>
              <a:buFont typeface="Wingdings" panose="05000000000000000000" pitchFamily="2" charset="2"/>
              <a:buChar char="§"/>
              <a:defRPr/>
            </a:pPr>
            <a:r>
              <a:rPr lang="sl-SI" sz="3200" dirty="0">
                <a:latin typeface="Garamond"/>
                <a:cs typeface="Garamond"/>
                <a:sym typeface="Garamond" pitchFamily="18" charset="0"/>
              </a:rPr>
              <a:t>N = 6609</a:t>
            </a:r>
          </a:p>
          <a:p>
            <a:pPr>
              <a:lnSpc>
                <a:spcPct val="120000"/>
              </a:lnSpc>
              <a:spcBef>
                <a:spcPts val="536"/>
              </a:spcBef>
              <a:buClr>
                <a:srgbClr val="FF0000"/>
              </a:buClr>
              <a:buSzPct val="70000"/>
              <a:buFont typeface="Wingdings" panose="05000000000000000000" pitchFamily="2" charset="2"/>
              <a:buChar char="§"/>
              <a:defRPr/>
            </a:pPr>
            <a:r>
              <a:rPr lang="sl-SI" sz="3200" dirty="0">
                <a:latin typeface="Garamond"/>
                <a:cs typeface="Garamond"/>
                <a:sym typeface="Garamond" pitchFamily="18" charset="0"/>
              </a:rPr>
              <a:t>ANOVA (</a:t>
            </a:r>
            <a:r>
              <a:rPr lang="sl-SI" sz="3200" dirty="0" err="1">
                <a:latin typeface="Garamond"/>
                <a:cs typeface="Garamond"/>
                <a:sym typeface="Garamond" pitchFamily="18" charset="0"/>
              </a:rPr>
              <a:t>StP</a:t>
            </a:r>
            <a:r>
              <a:rPr lang="sl-SI" sz="3200" dirty="0">
                <a:latin typeface="Garamond"/>
                <a:cs typeface="Garamond"/>
                <a:sym typeface="Garamond" pitchFamily="18" charset="0"/>
              </a:rPr>
              <a:t>-II x 9 najbolj pogostih tipov </a:t>
            </a:r>
            <a:r>
              <a:rPr lang="sl-SI" sz="3200" dirty="0" err="1">
                <a:latin typeface="Garamond"/>
                <a:cs typeface="Garamond"/>
                <a:sym typeface="Garamond" pitchFamily="18" charset="0"/>
              </a:rPr>
              <a:t>kiber</a:t>
            </a:r>
            <a:r>
              <a:rPr lang="sl-SI" sz="3200" dirty="0">
                <a:latin typeface="Garamond"/>
                <a:cs typeface="Garamond"/>
                <a:sym typeface="Garamond" pitchFamily="18" charset="0"/>
              </a:rPr>
              <a:t>-kriminala)</a:t>
            </a:r>
          </a:p>
          <a:p>
            <a:pPr>
              <a:lnSpc>
                <a:spcPct val="120000"/>
              </a:lnSpc>
              <a:spcBef>
                <a:spcPts val="536"/>
              </a:spcBef>
              <a:buClr>
                <a:srgbClr val="FF0000"/>
              </a:buClr>
              <a:buSzPct val="70000"/>
              <a:buFont typeface="Wingdings" panose="05000000000000000000" pitchFamily="2" charset="2"/>
              <a:buChar char="§"/>
              <a:defRPr/>
            </a:pPr>
            <a:r>
              <a:rPr lang="sl-SI" sz="3200" dirty="0">
                <a:latin typeface="Garamond"/>
                <a:cs typeface="Garamond"/>
                <a:sym typeface="Garamond" pitchFamily="18" charset="0"/>
              </a:rPr>
              <a:t>Mi se bomo osredotočili na </a:t>
            </a:r>
            <a:r>
              <a:rPr lang="sl-SI" sz="3200" i="1" dirty="0" err="1">
                <a:latin typeface="Garamond"/>
                <a:cs typeface="Garamond"/>
                <a:sym typeface="Garamond" pitchFamily="18" charset="0"/>
              </a:rPr>
              <a:t>phishing</a:t>
            </a:r>
            <a:r>
              <a:rPr lang="sl-SI" sz="3200" dirty="0">
                <a:latin typeface="Garamond"/>
                <a:cs typeface="Garamond"/>
                <a:sym typeface="Garamond" pitchFamily="18" charset="0"/>
              </a:rPr>
              <a:t> in </a:t>
            </a:r>
            <a:r>
              <a:rPr lang="sl-SI" sz="3200" i="1" dirty="0">
                <a:latin typeface="Garamond"/>
                <a:cs typeface="Garamond"/>
                <a:sym typeface="Garamond" pitchFamily="18" charset="0"/>
              </a:rPr>
              <a:t>ugrabitev računalnika</a:t>
            </a:r>
            <a:r>
              <a:rPr lang="sl-SI" sz="3200" dirty="0">
                <a:latin typeface="Garamond"/>
                <a:cs typeface="Garamond"/>
                <a:sym typeface="Garamond" pitchFamily="18" charset="0"/>
              </a:rPr>
              <a:t> (npr. </a:t>
            </a:r>
            <a:r>
              <a:rPr lang="sl-SI" sz="3200" dirty="0" err="1">
                <a:latin typeface="Garamond"/>
                <a:cs typeface="Garamond"/>
                <a:sym typeface="Garamond" pitchFamily="18" charset="0"/>
              </a:rPr>
              <a:t>CryptoLocker</a:t>
            </a:r>
            <a:r>
              <a:rPr lang="sl-SI" sz="3200" dirty="0">
                <a:latin typeface="Garamond"/>
                <a:cs typeface="Garamond"/>
                <a:sym typeface="Garamond" pitchFamily="18" charset="0"/>
              </a:rPr>
              <a:t>).</a:t>
            </a:r>
            <a:endParaRPr lang="sl-SI" sz="2800" dirty="0">
              <a:latin typeface="Garamond"/>
              <a:cs typeface="Garamond"/>
              <a:sym typeface="Garamond" pitchFamily="18" charset="0"/>
            </a:endParaRPr>
          </a:p>
        </p:txBody>
      </p:sp>
      <p:sp>
        <p:nvSpPr>
          <p:cNvPr id="13" name="Označba mesta vsebine 2">
            <a:extLst>
              <a:ext uri="{FF2B5EF4-FFF2-40B4-BE49-F238E27FC236}">
                <a16:creationId xmlns:a16="http://schemas.microsoft.com/office/drawing/2014/main" id="{FE3388FB-7B6D-43A7-BF35-9BF778C7F53B}"/>
              </a:ext>
            </a:extLst>
          </p:cNvPr>
          <p:cNvSpPr txBox="1">
            <a:spLocks/>
          </p:cNvSpPr>
          <p:nvPr/>
        </p:nvSpPr>
        <p:spPr>
          <a:xfrm>
            <a:off x="451895" y="6411716"/>
            <a:ext cx="11288209" cy="365126"/>
          </a:xfrm>
          <a:prstGeom prst="rect">
            <a:avLst/>
          </a:prstGeom>
        </p:spPr>
        <p:txBody>
          <a:bodyPr vert="horz" lIns="91440" tIns="45720" rIns="91440" bIns="45720" rtlCol="0">
            <a:normAutofit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536"/>
              </a:spcBef>
              <a:buClr>
                <a:srgbClr val="FF0000"/>
              </a:buClr>
              <a:buSzPct val="70000"/>
              <a:buNone/>
              <a:defRPr/>
            </a:pPr>
            <a:r>
              <a:rPr lang="en-US" sz="2000" dirty="0">
                <a:latin typeface="Garamond"/>
                <a:cs typeface="Garamond"/>
                <a:sym typeface="Garamond" pitchFamily="18" charset="0"/>
              </a:rPr>
              <a:t>david.modic@fri.uni-lj.si</a:t>
            </a:r>
            <a:endParaRPr lang="sl-SI" sz="2000" dirty="0">
              <a:latin typeface="Garamond"/>
              <a:cs typeface="Garamond"/>
              <a:sym typeface="Garamond" pitchFamily="18" charset="0"/>
            </a:endParaRPr>
          </a:p>
          <a:p>
            <a:pPr algn="ctr">
              <a:spcBef>
                <a:spcPts val="536"/>
              </a:spcBef>
              <a:buClr>
                <a:srgbClr val="FF0000"/>
              </a:buClr>
              <a:buSzPct val="70000"/>
              <a:buFont typeface="Wingdings" panose="05000000000000000000" pitchFamily="2" charset="2"/>
              <a:buChar char="§"/>
              <a:defRPr/>
            </a:pPr>
            <a:endParaRPr lang="sl-SI" sz="2000" dirty="0">
              <a:latin typeface="Garamond"/>
              <a:cs typeface="Garamond"/>
              <a:sym typeface="Garamond" pitchFamily="18" charset="0"/>
            </a:endParaRPr>
          </a:p>
        </p:txBody>
      </p:sp>
      <p:pic>
        <p:nvPicPr>
          <p:cNvPr id="12" name="Picture 1">
            <a:extLst>
              <a:ext uri="{FF2B5EF4-FFF2-40B4-BE49-F238E27FC236}">
                <a16:creationId xmlns:a16="http://schemas.microsoft.com/office/drawing/2014/main" id="{D02DDC66-192E-456F-9858-5A285FAEEF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91746" y="1902985"/>
            <a:ext cx="5406736" cy="412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13587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številke diapozitiva 3"/>
          <p:cNvSpPr>
            <a:spLocks noGrp="1"/>
          </p:cNvSpPr>
          <p:nvPr>
            <p:ph type="sldNum" sz="quarter" idx="12"/>
          </p:nvPr>
        </p:nvSpPr>
        <p:spPr>
          <a:xfrm>
            <a:off x="11192932" y="6381756"/>
            <a:ext cx="703083" cy="365125"/>
          </a:xfrm>
        </p:spPr>
        <p:txBody>
          <a:bodyPr/>
          <a:lstStyle/>
          <a:p>
            <a:fld id="{95AE4338-550A-4229-82D0-093D8DE92AC4}" type="slidenum">
              <a:rPr lang="sl-SI" sz="1600" dirty="0">
                <a:solidFill>
                  <a:schemeClr val="bg1"/>
                </a:solidFill>
                <a:latin typeface="Garamond" panose="02020404030301010803" pitchFamily="18" charset="0"/>
              </a:rPr>
              <a:t>9</a:t>
            </a:fld>
            <a:endParaRPr lang="sl-SI" sz="1600" dirty="0">
              <a:solidFill>
                <a:schemeClr val="bg1"/>
              </a:solidFill>
              <a:latin typeface="Garamond" panose="02020404030301010803" pitchFamily="18" charset="0"/>
            </a:endParaRPr>
          </a:p>
        </p:txBody>
      </p:sp>
      <p:sp>
        <p:nvSpPr>
          <p:cNvPr id="3" name="Naslov 1"/>
          <p:cNvSpPr>
            <a:spLocks noGrp="1"/>
          </p:cNvSpPr>
          <p:nvPr>
            <p:ph type="title"/>
          </p:nvPr>
        </p:nvSpPr>
        <p:spPr>
          <a:xfrm>
            <a:off x="387669" y="1307175"/>
            <a:ext cx="7648575" cy="600075"/>
          </a:xfrm>
        </p:spPr>
        <p:txBody>
          <a:bodyPr>
            <a:normAutofit/>
          </a:bodyPr>
          <a:lstStyle/>
          <a:p>
            <a:r>
              <a:rPr lang="sl-SI" sz="3600" dirty="0">
                <a:solidFill>
                  <a:srgbClr val="E12F29"/>
                </a:solidFill>
                <a:latin typeface="Garamond" panose="02020404030301010803" pitchFamily="18" charset="0"/>
              </a:rPr>
              <a:t>Povzetek Rezultatov</a:t>
            </a:r>
          </a:p>
        </p:txBody>
      </p:sp>
      <p:sp>
        <p:nvSpPr>
          <p:cNvPr id="5" name="Označba mesta vsebine 2"/>
          <p:cNvSpPr>
            <a:spLocks noGrp="1"/>
          </p:cNvSpPr>
          <p:nvPr>
            <p:ph idx="1"/>
          </p:nvPr>
        </p:nvSpPr>
        <p:spPr>
          <a:xfrm>
            <a:off x="463875" y="1976431"/>
            <a:ext cx="11432140" cy="4331428"/>
          </a:xfrm>
        </p:spPr>
        <p:txBody>
          <a:bodyPr>
            <a:normAutofit/>
          </a:bodyPr>
          <a:lstStyle/>
          <a:p>
            <a:pPr>
              <a:lnSpc>
                <a:spcPct val="120000"/>
              </a:lnSpc>
              <a:spcBef>
                <a:spcPts val="536"/>
              </a:spcBef>
              <a:buClr>
                <a:srgbClr val="FF0000"/>
              </a:buClr>
              <a:buSzPct val="70000"/>
              <a:buFont typeface="Wingdings" panose="05000000000000000000" pitchFamily="2" charset="2"/>
              <a:buChar char="§"/>
              <a:defRPr/>
            </a:pPr>
            <a:r>
              <a:rPr lang="sl-SI" sz="3200" dirty="0">
                <a:latin typeface="Garamond"/>
                <a:cs typeface="Garamond"/>
                <a:sym typeface="Garamond" pitchFamily="18" charset="0"/>
              </a:rPr>
              <a:t>Pri ugrabitvi računalnika statistično pomembno vplivajo tile mehanizmi: </a:t>
            </a:r>
            <a:r>
              <a:rPr lang="sl-SI" sz="3200" i="1" dirty="0">
                <a:latin typeface="Garamond"/>
                <a:cs typeface="Garamond"/>
                <a:sym typeface="Garamond" pitchFamily="18" charset="0"/>
              </a:rPr>
              <a:t>Samo-obvladovanje, doživetje nedoživetega (Novost in Jakost; </a:t>
            </a:r>
            <a:r>
              <a:rPr lang="sl-SI" sz="3200" i="1" dirty="0" err="1">
                <a:latin typeface="Garamond"/>
                <a:cs typeface="Garamond"/>
                <a:sym typeface="Garamond" pitchFamily="18" charset="0"/>
              </a:rPr>
              <a:t>sensation</a:t>
            </a:r>
            <a:r>
              <a:rPr lang="sl-SI" sz="3200" i="1" dirty="0">
                <a:latin typeface="Garamond"/>
                <a:cs typeface="Garamond"/>
                <a:sym typeface="Garamond" pitchFamily="18" charset="0"/>
              </a:rPr>
              <a:t> </a:t>
            </a:r>
            <a:r>
              <a:rPr lang="sl-SI" sz="3200" i="1" dirty="0" err="1">
                <a:latin typeface="Garamond"/>
                <a:cs typeface="Garamond"/>
                <a:sym typeface="Garamond" pitchFamily="18" charset="0"/>
              </a:rPr>
              <a:t>seeking</a:t>
            </a:r>
            <a:r>
              <a:rPr lang="sl-SI" sz="3200" i="1" dirty="0">
                <a:latin typeface="Garamond"/>
                <a:cs typeface="Garamond"/>
                <a:sym typeface="Garamond" pitchFamily="18" charset="0"/>
              </a:rPr>
              <a:t>), socialni vpliv (informativni).</a:t>
            </a:r>
          </a:p>
          <a:p>
            <a:pPr>
              <a:lnSpc>
                <a:spcPct val="120000"/>
              </a:lnSpc>
              <a:spcBef>
                <a:spcPts val="536"/>
              </a:spcBef>
              <a:buClr>
                <a:srgbClr val="FF0000"/>
              </a:buClr>
              <a:buSzPct val="70000"/>
              <a:buFont typeface="Wingdings" panose="05000000000000000000" pitchFamily="2" charset="2"/>
              <a:buChar char="§"/>
              <a:defRPr/>
            </a:pPr>
            <a:r>
              <a:rPr lang="sl-SI" sz="3200" dirty="0">
                <a:latin typeface="Garamond"/>
                <a:cs typeface="Garamond"/>
                <a:sym typeface="Garamond" pitchFamily="18" charset="0"/>
              </a:rPr>
              <a:t>Pri </a:t>
            </a:r>
            <a:r>
              <a:rPr lang="sl-SI" sz="3200" dirty="0" err="1">
                <a:latin typeface="Garamond"/>
                <a:cs typeface="Garamond"/>
                <a:sym typeface="Garamond" pitchFamily="18" charset="0"/>
              </a:rPr>
              <a:t>phishingu</a:t>
            </a:r>
            <a:r>
              <a:rPr lang="sl-SI" sz="3200" dirty="0">
                <a:latin typeface="Garamond"/>
                <a:cs typeface="Garamond"/>
                <a:sym typeface="Garamond" pitchFamily="18" charset="0"/>
              </a:rPr>
              <a:t> statistično pomembno vplivajo tile mehanizmi: </a:t>
            </a:r>
            <a:r>
              <a:rPr lang="sl-SI" sz="3200" i="1" dirty="0">
                <a:latin typeface="Garamond"/>
                <a:cs typeface="Garamond"/>
                <a:sym typeface="Garamond" pitchFamily="18" charset="0"/>
              </a:rPr>
              <a:t>(pomanjkanje) predvidevanja, želja po </a:t>
            </a:r>
            <a:r>
              <a:rPr lang="sl-SI" sz="3200" i="1" dirty="0" err="1">
                <a:latin typeface="Garamond"/>
                <a:cs typeface="Garamond"/>
                <a:sym typeface="Garamond" pitchFamily="18" charset="0"/>
              </a:rPr>
              <a:t>unikatnosti</a:t>
            </a:r>
            <a:r>
              <a:rPr lang="sl-SI" sz="3200" i="1" dirty="0">
                <a:latin typeface="Garamond"/>
                <a:cs typeface="Garamond"/>
                <a:sym typeface="Garamond" pitchFamily="18" charset="0"/>
              </a:rPr>
              <a:t>, doživetje nedoživetega (Novost in Jakost), socialni vpliv (informativni). </a:t>
            </a:r>
          </a:p>
        </p:txBody>
      </p:sp>
      <p:sp>
        <p:nvSpPr>
          <p:cNvPr id="13" name="Označba mesta vsebine 2">
            <a:extLst>
              <a:ext uri="{FF2B5EF4-FFF2-40B4-BE49-F238E27FC236}">
                <a16:creationId xmlns:a16="http://schemas.microsoft.com/office/drawing/2014/main" id="{FE3388FB-7B6D-43A7-BF35-9BF778C7F53B}"/>
              </a:ext>
            </a:extLst>
          </p:cNvPr>
          <p:cNvSpPr txBox="1">
            <a:spLocks/>
          </p:cNvSpPr>
          <p:nvPr/>
        </p:nvSpPr>
        <p:spPr>
          <a:xfrm>
            <a:off x="451895" y="6411716"/>
            <a:ext cx="11288209" cy="365126"/>
          </a:xfrm>
          <a:prstGeom prst="rect">
            <a:avLst/>
          </a:prstGeom>
        </p:spPr>
        <p:txBody>
          <a:bodyPr vert="horz" lIns="91440" tIns="45720" rIns="91440" bIns="45720" rtlCol="0">
            <a:normAutofit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536"/>
              </a:spcBef>
              <a:buClr>
                <a:srgbClr val="FF0000"/>
              </a:buClr>
              <a:buSzPct val="70000"/>
              <a:buNone/>
              <a:defRPr/>
            </a:pPr>
            <a:r>
              <a:rPr lang="en-US" sz="2000" dirty="0">
                <a:latin typeface="Garamond"/>
                <a:cs typeface="Garamond"/>
                <a:sym typeface="Garamond" pitchFamily="18" charset="0"/>
              </a:rPr>
              <a:t>david.modic@fri.uni-lj.si</a:t>
            </a:r>
            <a:endParaRPr lang="sl-SI" sz="2000" dirty="0">
              <a:latin typeface="Garamond"/>
              <a:cs typeface="Garamond"/>
              <a:sym typeface="Garamond" pitchFamily="18" charset="0"/>
            </a:endParaRPr>
          </a:p>
          <a:p>
            <a:pPr algn="ctr">
              <a:spcBef>
                <a:spcPts val="536"/>
              </a:spcBef>
              <a:buClr>
                <a:srgbClr val="FF0000"/>
              </a:buClr>
              <a:buSzPct val="70000"/>
              <a:buFont typeface="Wingdings" panose="05000000000000000000" pitchFamily="2" charset="2"/>
              <a:buChar char="§"/>
              <a:defRPr/>
            </a:pPr>
            <a:endParaRPr lang="sl-SI" sz="2000" dirty="0">
              <a:latin typeface="Garamond"/>
              <a:cs typeface="Garamond"/>
              <a:sym typeface="Garamond" pitchFamily="18" charset="0"/>
            </a:endParaRPr>
          </a:p>
        </p:txBody>
      </p:sp>
    </p:spTree>
    <p:extLst>
      <p:ext uri="{BB962C8B-B14F-4D97-AF65-F5344CB8AC3E}">
        <p14:creationId xmlns:p14="http://schemas.microsoft.com/office/powerpoint/2010/main" val="42454238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2148</TotalTime>
  <Words>1072</Words>
  <Application>Microsoft Office PowerPoint</Application>
  <PresentationFormat>Widescreen</PresentationFormat>
  <Paragraphs>118</Paragraphs>
  <Slides>13</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Courier New</vt:lpstr>
      <vt:lpstr>Garamond</vt:lpstr>
      <vt:lpstr>Verdana</vt:lpstr>
      <vt:lpstr>Wingdings</vt:lpstr>
      <vt:lpstr>Officeova tema</vt:lpstr>
      <vt:lpstr>PowerPoint Presentation</vt:lpstr>
      <vt:lpstr>Kdo sem</vt:lpstr>
      <vt:lpstr>Univerza v Cambridgeu</vt:lpstr>
      <vt:lpstr>Cambridge – površina groženj II.</vt:lpstr>
      <vt:lpstr>Fokus: Ljudje!</vt:lpstr>
      <vt:lpstr>Vedenje</vt:lpstr>
      <vt:lpstr>Dovzetnost za prepričevanje</vt:lpstr>
      <vt:lpstr>Eksperiment</vt:lpstr>
      <vt:lpstr>Povzetek Rezultatov</vt:lpstr>
      <vt:lpstr>Praktični napotki</vt:lpstr>
      <vt:lpstr>Praktični napotki – II.</vt:lpstr>
      <vt:lpstr>Še en hiter primer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Godnič, Mitja</dc:creator>
  <cp:lastModifiedBy>Modic, David</cp:lastModifiedBy>
  <cp:revision>173</cp:revision>
  <dcterms:created xsi:type="dcterms:W3CDTF">2016-11-07T12:16:53Z</dcterms:created>
  <dcterms:modified xsi:type="dcterms:W3CDTF">2018-12-20T07:47:12Z</dcterms:modified>
</cp:coreProperties>
</file>