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5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47" r:id="rId11"/>
    <p:sldId id="35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QdTw3pwnt4LYkKUyFIvhw==" hashData="TiEmUPTJ/eZIPdb2TqOv+jifQj2WaEhbavz6/m3kjn1C+P3jOGLBI1KQMbdigAveYZj/Y9Q81gwgbY4NUxhA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F2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77513" autoAdjust="0"/>
  </p:normalViewPr>
  <p:slideViewPr>
    <p:cSldViewPr snapToGrid="0">
      <p:cViewPr varScale="1">
        <p:scale>
          <a:sx n="125" d="100"/>
          <a:sy n="125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D81E8-932B-4B07-BAE1-98C902604CF3}" type="datetimeFigureOut">
              <a:rPr lang="sl-SI" smtClean="0"/>
              <a:t>5. 02. 2019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A9C3-C4C6-4101-903E-C3FA7F28B6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23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6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67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314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left one is from 1789 (https://www.flickr.com/photos/56468373@N00/3161728498)</a:t>
            </a:r>
            <a:endParaRPr lang="en-US" dirty="0"/>
          </a:p>
          <a:p>
            <a:r>
              <a:rPr lang="en-US" dirty="0"/>
              <a:t>The middle</a:t>
            </a:r>
            <a:r>
              <a:rPr lang="en-US" baseline="0" dirty="0"/>
              <a:t> one is from 1903 (http://www.pbagalleries.com/images/lot/1209/12090_0.jpg)</a:t>
            </a:r>
          </a:p>
          <a:p>
            <a:r>
              <a:rPr lang="en-US" baseline="0" dirty="0"/>
              <a:t>The right one is from 1914 (https://pix-media.s3.amazonaws.com/blog/916/solovieffkeppleletter.jpg)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114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Stanejo: Nezanesljivi viri, </a:t>
            </a:r>
            <a:r>
              <a:rPr lang="sl-SI" dirty="0" err="1"/>
              <a:t>posplosevanje</a:t>
            </a:r>
            <a:r>
              <a:rPr lang="sl-SI" dirty="0"/>
              <a:t>: Omeni UAGI, OFT </a:t>
            </a:r>
            <a:r>
              <a:rPr lang="sl-SI" dirty="0" err="1"/>
              <a:t>ipd</a:t>
            </a:r>
            <a:r>
              <a:rPr lang="sl-SI" dirty="0"/>
              <a:t>; Katere stroške upoštevamo? Spremljajoče ali direktne? Emocionalne ali samo finančne?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1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significant correlation between financial loss and emotional impact.</a:t>
            </a:r>
          </a:p>
          <a:p>
            <a:r>
              <a:rPr lang="en-US" dirty="0"/>
              <a:t>Women lost more money than men</a:t>
            </a:r>
          </a:p>
          <a:p>
            <a:r>
              <a:rPr lang="en-US" dirty="0"/>
              <a:t>Women were more emotionally affected than men.</a:t>
            </a:r>
          </a:p>
          <a:p>
            <a:r>
              <a:rPr lang="en-US" dirty="0"/>
              <a:t>Neurotic men were more likely to report distress compared with </a:t>
            </a:r>
            <a:r>
              <a:rPr lang="en-US" dirty="0" err="1"/>
              <a:t>emotionall</a:t>
            </a:r>
            <a:r>
              <a:rPr lang="sl-SI" dirty="0"/>
              <a:t>y</a:t>
            </a:r>
            <a:r>
              <a:rPr lang="en-US" dirty="0"/>
              <a:t> stable men.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798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Niso ne vem kako efektivne – približno 1% tistih, ki se z njimi sreča, kaj izgubi. V primerjavi z </a:t>
            </a:r>
            <a:r>
              <a:rPr lang="sl-SI" dirty="0" err="1"/>
              <a:t>avkcijskimi</a:t>
            </a:r>
            <a:r>
              <a:rPr lang="sl-SI" dirty="0"/>
              <a:t> prevarami, kjer je efektivnost 55% (vir lastno raziskovalno delo. N = 1012).</a:t>
            </a:r>
          </a:p>
          <a:p>
            <a:endParaRPr lang="sl-SI" dirty="0"/>
          </a:p>
          <a:p>
            <a:r>
              <a:rPr lang="sl-SI" dirty="0"/>
              <a:t>Želja po smiselnosti – </a:t>
            </a:r>
            <a:r>
              <a:rPr lang="sl-SI" dirty="0" err="1"/>
              <a:t>need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cognition</a:t>
            </a:r>
            <a:r>
              <a:rPr lang="sl-SI" dirty="0"/>
              <a:t>. Ironično, tisti, ki imajo bolj poudarjeno, bolj nasedajo, ker rabijo, ampak res rabijo, osmislit vse. Bolj ko je luknjasta prevara, </a:t>
            </a:r>
            <a:r>
              <a:rPr lang="sl-SI" dirty="0" err="1"/>
              <a:t>boljs</a:t>
            </a:r>
            <a:r>
              <a:rPr lang="sl-SI" dirty="0"/>
              <a:t> je.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525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Fake male profile: often described as someone who was widowed,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with a child, in a professional job or a businessman.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Fake female profile: often described as someone extremely attractive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(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looking like a model), a student or someone in a low-paying job (e.g.,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nurse, teacher).</a:t>
            </a:r>
            <a:endParaRPr lang="sl-SI" dirty="0">
              <a:latin typeface="Garamond"/>
              <a:cs typeface="Garamond"/>
              <a:sym typeface="Garamond" pitchFamily="18" charset="0"/>
            </a:endParaRPr>
          </a:p>
          <a:p>
            <a:endParaRPr lang="sl-SI" dirty="0"/>
          </a:p>
          <a:p>
            <a:r>
              <a:rPr lang="en-GB" dirty="0"/>
              <a:t>https://www.aarp.org/money/scams-fraud/info-2015/online-dating-scam.html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37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Npr. Cambridge in dr. študent iz </a:t>
            </a:r>
            <a:r>
              <a:rPr lang="sl-SI" dirty="0" err="1"/>
              <a:t>nigerije</a:t>
            </a:r>
            <a:r>
              <a:rPr lang="sl-SI" dirty="0"/>
              <a:t>. Primeri, ko gre nekdo čakat svojo nevesto na letališče ampak nje ni. Seveda ne, ker </a:t>
            </a:r>
          </a:p>
          <a:p>
            <a:r>
              <a:rPr lang="sl-SI" dirty="0"/>
              <a:t>Nigerijska televizijska zvezda, ki je „posodila“ sliko, ne ve, da potuje na zahod, da se bo poročila </a:t>
            </a:r>
            <a:r>
              <a:rPr lang="sl-SI" dirty="0">
                <a:sym typeface="Wingdings" panose="05000000000000000000" pitchFamily="2" charset="2"/>
              </a:rPr>
              <a:t>.</a:t>
            </a:r>
          </a:p>
          <a:p>
            <a:r>
              <a:rPr lang="sl-SI" dirty="0" err="1">
                <a:sym typeface="Wingdings" panose="05000000000000000000" pitchFamily="2" charset="2"/>
              </a:rPr>
              <a:t>Power</a:t>
            </a:r>
            <a:r>
              <a:rPr lang="sl-SI" dirty="0">
                <a:sym typeface="Wingdings" panose="05000000000000000000" pitchFamily="2" charset="2"/>
              </a:rPr>
              <a:t> of </a:t>
            </a:r>
            <a:r>
              <a:rPr lang="sl-SI" dirty="0" err="1">
                <a:sym typeface="Wingdings" panose="05000000000000000000" pitchFamily="2" charset="2"/>
              </a:rPr>
              <a:t>attorney</a:t>
            </a:r>
            <a:r>
              <a:rPr lang="sl-SI" dirty="0">
                <a:sym typeface="Wingdings" panose="05000000000000000000" pitchFamily="2" charset="2"/>
              </a:rPr>
              <a:t> – prodaja </a:t>
            </a:r>
            <a:r>
              <a:rPr lang="sl-SI" dirty="0" err="1">
                <a:sym typeface="Wingdings" panose="05000000000000000000" pitchFamily="2" charset="2"/>
              </a:rPr>
              <a:t>nepremicnine</a:t>
            </a:r>
            <a:r>
              <a:rPr lang="sl-SI" dirty="0">
                <a:sym typeface="Wingdings" panose="05000000000000000000" pitchFamily="2" charset="2"/>
              </a:rPr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59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err="1"/>
              <a:t>Vsi</a:t>
            </a:r>
            <a:r>
              <a:rPr lang="en-GB" altLang="en-US" dirty="0"/>
              <a:t> </a:t>
            </a:r>
            <a:r>
              <a:rPr lang="en-GB" altLang="en-US" dirty="0" err="1"/>
              <a:t>lažemo</a:t>
            </a:r>
            <a:r>
              <a:rPr lang="en-GB" altLang="en-US" dirty="0"/>
              <a:t> (</a:t>
            </a:r>
            <a:r>
              <a:rPr lang="en-GB" altLang="en-US" dirty="0" err="1"/>
              <a:t>predvsem</a:t>
            </a:r>
            <a:r>
              <a:rPr lang="en-GB" altLang="en-US" dirty="0"/>
              <a:t> </a:t>
            </a:r>
            <a:r>
              <a:rPr lang="en-GB" altLang="en-US" i="1" dirty="0" err="1"/>
              <a:t>bele</a:t>
            </a:r>
            <a:r>
              <a:rPr lang="en-GB" altLang="en-US" i="1" dirty="0"/>
              <a:t> </a:t>
            </a:r>
            <a:r>
              <a:rPr lang="en-GB" altLang="en-US" i="1" dirty="0" err="1"/>
              <a:t>laži</a:t>
            </a:r>
            <a:r>
              <a:rPr lang="en-GB" altLang="en-US" dirty="0"/>
              <a:t>; Hancock, 2007).</a:t>
            </a:r>
          </a:p>
          <a:p>
            <a:pPr lvl="1"/>
            <a:r>
              <a:rPr lang="en-GB" altLang="en-US" b="1" dirty="0"/>
              <a:t>14%</a:t>
            </a:r>
            <a:r>
              <a:rPr lang="en-GB" altLang="en-US" dirty="0"/>
              <a:t> </a:t>
            </a:r>
            <a:r>
              <a:rPr lang="en-GB" altLang="en-US" dirty="0" err="1"/>
              <a:t>Osebne</a:t>
            </a:r>
            <a:r>
              <a:rPr lang="en-GB" altLang="en-US" dirty="0"/>
              <a:t> </a:t>
            </a:r>
            <a:r>
              <a:rPr lang="en-GB" altLang="en-US" dirty="0" err="1"/>
              <a:t>elektronske</a:t>
            </a:r>
            <a:r>
              <a:rPr lang="en-GB" altLang="en-US" dirty="0"/>
              <a:t> </a:t>
            </a:r>
            <a:r>
              <a:rPr lang="en-GB" altLang="en-US" dirty="0" err="1"/>
              <a:t>pošte</a:t>
            </a:r>
            <a:r>
              <a:rPr lang="en-GB" altLang="en-US" dirty="0"/>
              <a:t> (“</a:t>
            </a:r>
            <a:r>
              <a:rPr lang="en-GB" altLang="en-US" dirty="0" err="1"/>
              <a:t>Poročilo</a:t>
            </a:r>
            <a:r>
              <a:rPr lang="en-GB" altLang="en-US" dirty="0"/>
              <a:t> je </a:t>
            </a:r>
            <a:r>
              <a:rPr lang="en-GB" altLang="en-US" dirty="0" err="1"/>
              <a:t>že</a:t>
            </a:r>
            <a:r>
              <a:rPr lang="en-GB" altLang="en-US" dirty="0"/>
              <a:t> </a:t>
            </a:r>
            <a:r>
              <a:rPr lang="en-GB" altLang="en-US" dirty="0" err="1"/>
              <a:t>napisano</a:t>
            </a:r>
            <a:r>
              <a:rPr lang="en-GB" altLang="en-US" dirty="0"/>
              <a:t>, </a:t>
            </a:r>
            <a:r>
              <a:rPr lang="en-GB" altLang="en-US" dirty="0" err="1"/>
              <a:t>samo</a:t>
            </a:r>
            <a:r>
              <a:rPr lang="en-GB" altLang="en-US" dirty="0"/>
              <a:t> </a:t>
            </a:r>
            <a:r>
              <a:rPr lang="en-GB" altLang="en-US" dirty="0" err="1"/>
              <a:t>pošljem</a:t>
            </a:r>
            <a:r>
              <a:rPr lang="en-GB" altLang="en-US" dirty="0"/>
              <a:t> </a:t>
            </a:r>
            <a:r>
              <a:rPr lang="en-GB" altLang="en-US" dirty="0" err="1"/>
              <a:t>ga</a:t>
            </a:r>
            <a:r>
              <a:rPr lang="en-GB" altLang="en-US" dirty="0"/>
              <a:t> </a:t>
            </a:r>
            <a:r>
              <a:rPr lang="en-GB" altLang="en-US" dirty="0" err="1"/>
              <a:t>še</a:t>
            </a:r>
            <a:r>
              <a:rPr lang="en-GB" altLang="en-US" dirty="0"/>
              <a:t>”, “</a:t>
            </a:r>
            <a:r>
              <a:rPr lang="en-GB" altLang="en-US" dirty="0" err="1"/>
              <a:t>Vašo</a:t>
            </a:r>
            <a:r>
              <a:rPr lang="en-GB" altLang="en-US" dirty="0"/>
              <a:t> </a:t>
            </a:r>
            <a:r>
              <a:rPr lang="en-GB" altLang="en-US" dirty="0" err="1"/>
              <a:t>poizvedbo</a:t>
            </a:r>
            <a:r>
              <a:rPr lang="en-GB" altLang="en-US" dirty="0"/>
              <a:t> </a:t>
            </a:r>
            <a:r>
              <a:rPr lang="en-GB" altLang="en-US" dirty="0" err="1"/>
              <a:t>bom</a:t>
            </a:r>
            <a:r>
              <a:rPr lang="en-GB" altLang="en-US" dirty="0"/>
              <a:t> </a:t>
            </a:r>
            <a:r>
              <a:rPr lang="en-GB" altLang="en-US" dirty="0" err="1"/>
              <a:t>poslal</a:t>
            </a:r>
            <a:r>
              <a:rPr lang="en-GB" altLang="en-US" dirty="0"/>
              <a:t> </a:t>
            </a:r>
            <a:r>
              <a:rPr lang="en-GB" altLang="en-US" dirty="0" err="1"/>
              <a:t>prijateljem</a:t>
            </a:r>
            <a:r>
              <a:rPr lang="en-GB" altLang="en-US" dirty="0"/>
              <a:t>”…).</a:t>
            </a:r>
          </a:p>
          <a:p>
            <a:pPr lvl="1"/>
            <a:r>
              <a:rPr lang="en-GB" altLang="en-US" b="1" dirty="0"/>
              <a:t>37%</a:t>
            </a:r>
            <a:r>
              <a:rPr lang="en-GB" altLang="en-US" dirty="0"/>
              <a:t> </a:t>
            </a:r>
            <a:r>
              <a:rPr lang="en-GB" altLang="en-US" dirty="0" err="1"/>
              <a:t>telefonske</a:t>
            </a:r>
            <a:r>
              <a:rPr lang="en-GB" altLang="en-US" dirty="0"/>
              <a:t> </a:t>
            </a:r>
            <a:r>
              <a:rPr lang="en-GB" altLang="en-US" dirty="0" err="1"/>
              <a:t>komunikacije</a:t>
            </a:r>
            <a:r>
              <a:rPr lang="en-GB" altLang="en-US" dirty="0"/>
              <a:t> (“Sem </a:t>
            </a:r>
            <a:r>
              <a:rPr lang="en-GB" altLang="en-US" dirty="0" err="1"/>
              <a:t>že</a:t>
            </a:r>
            <a:r>
              <a:rPr lang="en-GB" altLang="en-US" dirty="0"/>
              <a:t> </a:t>
            </a:r>
            <a:r>
              <a:rPr lang="en-GB" altLang="en-US" dirty="0" err="1"/>
              <a:t>na</a:t>
            </a:r>
            <a:r>
              <a:rPr lang="en-GB" altLang="en-US" dirty="0"/>
              <a:t> </a:t>
            </a:r>
            <a:r>
              <a:rPr lang="en-GB" altLang="en-US" dirty="0" err="1"/>
              <a:t>poti</a:t>
            </a:r>
            <a:r>
              <a:rPr lang="en-GB" altLang="en-US" dirty="0"/>
              <a:t>”, “</a:t>
            </a:r>
            <a:r>
              <a:rPr lang="en-GB" altLang="en-US" dirty="0" err="1"/>
              <a:t>Seveda</a:t>
            </a:r>
            <a:r>
              <a:rPr lang="en-GB" altLang="en-US" dirty="0"/>
              <a:t> </a:t>
            </a:r>
            <a:r>
              <a:rPr lang="en-GB" altLang="en-US" dirty="0" err="1"/>
              <a:t>nisem</a:t>
            </a:r>
            <a:r>
              <a:rPr lang="en-GB" altLang="en-US" dirty="0"/>
              <a:t> </a:t>
            </a:r>
            <a:r>
              <a:rPr lang="en-GB" altLang="en-US" dirty="0" err="1"/>
              <a:t>pozabil</a:t>
            </a:r>
            <a:r>
              <a:rPr lang="en-GB" altLang="en-US" dirty="0"/>
              <a:t> </a:t>
            </a:r>
            <a:r>
              <a:rPr lang="en-GB" altLang="en-US" dirty="0" err="1"/>
              <a:t>na</a:t>
            </a:r>
            <a:r>
              <a:rPr lang="en-GB" altLang="en-US" dirty="0"/>
              <a:t> </a:t>
            </a:r>
            <a:r>
              <a:rPr lang="en-GB" altLang="en-US" dirty="0" err="1"/>
              <a:t>obletnico</a:t>
            </a:r>
            <a:r>
              <a:rPr lang="en-GB" altLang="en-US" dirty="0"/>
              <a:t>!”…).</a:t>
            </a:r>
          </a:p>
          <a:p>
            <a:pPr lvl="1"/>
            <a:r>
              <a:rPr lang="en-GB" altLang="en-US" b="1" dirty="0"/>
              <a:t>27%</a:t>
            </a:r>
            <a:r>
              <a:rPr lang="en-GB" altLang="en-US" dirty="0"/>
              <a:t> </a:t>
            </a:r>
            <a:r>
              <a:rPr lang="en-GB" altLang="en-US" dirty="0" err="1"/>
              <a:t>direktnih</a:t>
            </a:r>
            <a:r>
              <a:rPr lang="en-GB" altLang="en-US" dirty="0"/>
              <a:t> </a:t>
            </a:r>
            <a:r>
              <a:rPr lang="en-GB" altLang="en-US" dirty="0" err="1"/>
              <a:t>pogovorov</a:t>
            </a:r>
            <a:r>
              <a:rPr lang="en-GB" altLang="en-US" dirty="0"/>
              <a:t> (“Ne, nisi se </a:t>
            </a:r>
            <a:r>
              <a:rPr lang="en-GB" altLang="en-US" dirty="0" err="1"/>
              <a:t>zredila</a:t>
            </a:r>
            <a:r>
              <a:rPr lang="en-GB" altLang="en-US" dirty="0"/>
              <a:t>”, “</a:t>
            </a:r>
            <a:r>
              <a:rPr lang="en-GB" altLang="en-US" dirty="0" err="1"/>
              <a:t>Verjemi</a:t>
            </a:r>
            <a:r>
              <a:rPr lang="en-GB" altLang="en-US" dirty="0"/>
              <a:t>, tole je dobro </a:t>
            </a:r>
            <a:r>
              <a:rPr lang="en-GB" altLang="en-US" dirty="0" err="1"/>
              <a:t>zate</a:t>
            </a:r>
            <a:r>
              <a:rPr lang="en-GB" altLang="en-US" dirty="0"/>
              <a:t>…”.</a:t>
            </a:r>
          </a:p>
          <a:p>
            <a:r>
              <a:rPr lang="en-GB" altLang="en-US" dirty="0" err="1"/>
              <a:t>Raziskave</a:t>
            </a:r>
            <a:r>
              <a:rPr lang="en-GB" altLang="en-US" dirty="0"/>
              <a:t> </a:t>
            </a:r>
            <a:r>
              <a:rPr lang="en-GB" altLang="en-US" dirty="0" err="1"/>
              <a:t>kažejo</a:t>
            </a:r>
            <a:r>
              <a:rPr lang="en-GB" altLang="en-US" dirty="0"/>
              <a:t>, da se </a:t>
            </a:r>
            <a:r>
              <a:rPr lang="en-GB" altLang="en-US" dirty="0" err="1"/>
              <a:t>zlažemo</a:t>
            </a:r>
            <a:r>
              <a:rPr lang="en-GB" altLang="en-US" dirty="0"/>
              <a:t> </a:t>
            </a:r>
            <a:r>
              <a:rPr lang="en-GB" altLang="en-US" dirty="0" err="1"/>
              <a:t>prib</a:t>
            </a:r>
            <a:r>
              <a:rPr lang="en-GB" altLang="en-US" dirty="0"/>
              <a:t>. </a:t>
            </a:r>
            <a:r>
              <a:rPr lang="en-GB" altLang="en-US" b="1" dirty="0"/>
              <a:t>2x</a:t>
            </a:r>
            <a:r>
              <a:rPr lang="en-GB" altLang="en-US" dirty="0"/>
              <a:t> </a:t>
            </a:r>
            <a:r>
              <a:rPr lang="en-GB" altLang="en-US" dirty="0" err="1"/>
              <a:t>na</a:t>
            </a:r>
            <a:r>
              <a:rPr lang="en-GB" altLang="en-US" dirty="0"/>
              <a:t> dan (DePaulo, 1994).</a:t>
            </a:r>
          </a:p>
          <a:p>
            <a:endParaRPr lang="sl-SI" altLang="en-US" i="1" dirty="0"/>
          </a:p>
          <a:p>
            <a:endParaRPr lang="sl-SI" altLang="en-US" i="1" dirty="0"/>
          </a:p>
          <a:p>
            <a:r>
              <a:rPr lang="en-GB" altLang="en-US" i="1" dirty="0" err="1"/>
              <a:t>Spletni</a:t>
            </a:r>
            <a:r>
              <a:rPr lang="en-GB" altLang="en-US" i="1" dirty="0"/>
              <a:t> </a:t>
            </a:r>
            <a:r>
              <a:rPr lang="en-GB" altLang="en-US" i="1" dirty="0" err="1"/>
              <a:t>zmenki</a:t>
            </a:r>
            <a:r>
              <a:rPr lang="en-GB" altLang="en-US" dirty="0"/>
              <a:t> (Levitt &amp; Dubner, 2005) – </a:t>
            </a:r>
            <a:r>
              <a:rPr lang="en-GB" altLang="en-US" dirty="0" err="1"/>
              <a:t>Spletni</a:t>
            </a:r>
            <a:r>
              <a:rPr lang="en-GB" altLang="en-US" dirty="0"/>
              <a:t> </a:t>
            </a:r>
            <a:r>
              <a:rPr lang="en-GB" altLang="en-US" dirty="0" err="1"/>
              <a:t>profili</a:t>
            </a:r>
            <a:r>
              <a:rPr lang="en-GB" altLang="en-US" dirty="0"/>
              <a:t> v ZDA. </a:t>
            </a:r>
          </a:p>
          <a:p>
            <a:pPr lvl="1"/>
            <a:r>
              <a:rPr lang="en-GB" altLang="en-US" dirty="0"/>
              <a:t>4% </a:t>
            </a:r>
            <a:r>
              <a:rPr lang="en-GB" altLang="en-US" dirty="0" err="1"/>
              <a:t>Moških</a:t>
            </a:r>
            <a:r>
              <a:rPr lang="en-GB" altLang="en-US" dirty="0"/>
              <a:t> </a:t>
            </a:r>
            <a:r>
              <a:rPr lang="en-GB" altLang="en-US" dirty="0" err="1"/>
              <a:t>pravi</a:t>
            </a:r>
            <a:r>
              <a:rPr lang="en-GB" altLang="en-US" dirty="0"/>
              <a:t>, da </a:t>
            </a:r>
            <a:r>
              <a:rPr lang="en-GB" altLang="en-US" dirty="0" err="1"/>
              <a:t>zaslužijo</a:t>
            </a:r>
            <a:r>
              <a:rPr lang="en-GB" altLang="en-US" dirty="0"/>
              <a:t> &gt; $200K; 1% v </a:t>
            </a:r>
            <a:r>
              <a:rPr lang="en-GB" altLang="en-US" dirty="0" err="1"/>
              <a:t>resnici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 err="1"/>
              <a:t>Moški</a:t>
            </a:r>
            <a:r>
              <a:rPr lang="en-GB" altLang="en-US" dirty="0"/>
              <a:t> in </a:t>
            </a:r>
            <a:r>
              <a:rPr lang="en-GB" altLang="en-US" dirty="0" err="1"/>
              <a:t>ženske</a:t>
            </a:r>
            <a:r>
              <a:rPr lang="en-GB" altLang="en-US" dirty="0"/>
              <a:t> so </a:t>
            </a:r>
            <a:r>
              <a:rPr lang="en-GB" altLang="en-US" dirty="0" err="1"/>
              <a:t>prib</a:t>
            </a:r>
            <a:r>
              <a:rPr lang="en-GB" altLang="en-US" dirty="0"/>
              <a:t>. 3cm </a:t>
            </a:r>
            <a:r>
              <a:rPr lang="en-GB" altLang="en-US" dirty="0" err="1"/>
              <a:t>višji</a:t>
            </a:r>
            <a:r>
              <a:rPr lang="en-GB" altLang="en-US" dirty="0"/>
              <a:t> od </a:t>
            </a:r>
            <a:r>
              <a:rPr lang="en-GB" altLang="en-US" dirty="0" err="1"/>
              <a:t>nacionalnega</a:t>
            </a:r>
            <a:r>
              <a:rPr lang="en-GB" altLang="en-US" dirty="0"/>
              <a:t> </a:t>
            </a:r>
            <a:r>
              <a:rPr lang="en-GB" altLang="en-US" dirty="0" err="1"/>
              <a:t>povprečja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 err="1"/>
              <a:t>Ženske</a:t>
            </a:r>
            <a:r>
              <a:rPr lang="en-GB" altLang="en-US" dirty="0"/>
              <a:t> </a:t>
            </a:r>
            <a:r>
              <a:rPr lang="en-GB" altLang="en-US" dirty="0" err="1"/>
              <a:t>poročajo</a:t>
            </a:r>
            <a:r>
              <a:rPr lang="en-GB" altLang="en-US" dirty="0"/>
              <a:t> da so 9 kg </a:t>
            </a:r>
            <a:r>
              <a:rPr lang="en-GB" altLang="en-US" dirty="0" err="1"/>
              <a:t>lažje</a:t>
            </a:r>
            <a:r>
              <a:rPr lang="en-GB" altLang="en-US" dirty="0"/>
              <a:t> od </a:t>
            </a:r>
            <a:r>
              <a:rPr lang="en-GB" altLang="en-US" dirty="0" err="1"/>
              <a:t>nacionalnega</a:t>
            </a:r>
            <a:r>
              <a:rPr lang="en-GB" altLang="en-US" dirty="0"/>
              <a:t> </a:t>
            </a:r>
            <a:r>
              <a:rPr lang="en-GB" altLang="en-US" dirty="0" err="1"/>
              <a:t>povprečja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70% </a:t>
            </a:r>
            <a:r>
              <a:rPr lang="en-GB" altLang="en-US" dirty="0" err="1"/>
              <a:t>Žensk</a:t>
            </a:r>
            <a:r>
              <a:rPr lang="en-GB" altLang="en-US" dirty="0"/>
              <a:t> </a:t>
            </a:r>
            <a:r>
              <a:rPr lang="en-GB" altLang="en-US" dirty="0" err="1"/>
              <a:t>pravi</a:t>
            </a:r>
            <a:r>
              <a:rPr lang="en-GB" altLang="en-US" dirty="0"/>
              <a:t> do so </a:t>
            </a:r>
            <a:r>
              <a:rPr lang="en-GB" altLang="en-US" dirty="0" err="1"/>
              <a:t>nadpovprečno</a:t>
            </a:r>
            <a:r>
              <a:rPr lang="en-GB" altLang="en-US" dirty="0"/>
              <a:t> </a:t>
            </a:r>
            <a:r>
              <a:rPr lang="en-GB" altLang="en-US" dirty="0" err="1"/>
              <a:t>lepe</a:t>
            </a:r>
            <a:r>
              <a:rPr lang="en-GB" altLang="en-US" dirty="0"/>
              <a:t>. 67% </a:t>
            </a:r>
            <a:r>
              <a:rPr lang="en-GB" altLang="en-US" dirty="0" err="1"/>
              <a:t>moških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28% </a:t>
            </a:r>
            <a:r>
              <a:rPr lang="en-GB" altLang="en-US" dirty="0" err="1"/>
              <a:t>žensk</a:t>
            </a:r>
            <a:r>
              <a:rPr lang="en-GB" altLang="en-US" dirty="0"/>
              <a:t> je </a:t>
            </a:r>
            <a:r>
              <a:rPr lang="en-GB" altLang="en-US" dirty="0" err="1"/>
              <a:t>naravnih</a:t>
            </a:r>
            <a:r>
              <a:rPr lang="en-GB" altLang="en-US" dirty="0"/>
              <a:t> </a:t>
            </a:r>
            <a:r>
              <a:rPr lang="en-GB" altLang="en-US" dirty="0" err="1"/>
              <a:t>blondink</a:t>
            </a:r>
            <a:r>
              <a:rPr lang="en-GB" altLang="en-US" dirty="0"/>
              <a:t> (V </a:t>
            </a:r>
            <a:r>
              <a:rPr lang="en-GB" altLang="en-US" dirty="0" err="1"/>
              <a:t>resnici</a:t>
            </a:r>
            <a:r>
              <a:rPr lang="en-GB" altLang="en-US" dirty="0"/>
              <a:t> &lt; 10% v ZDA).</a:t>
            </a:r>
            <a:endParaRPr lang="sl-SI" altLang="en-US" dirty="0"/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http://www.zepeel.com/blogs/2018/8/13/how-to-recognize-fake-dating-profiles (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such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bullshit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https://www.dating-profile-generator.org.uk/create.php?type=1 </a:t>
            </a:r>
          </a:p>
          <a:p>
            <a:pPr lvl="0"/>
            <a:endParaRPr lang="sl-SI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48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2A9C3-C4C6-4101-903E-C3FA7F28B62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190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3ED0-576F-4980-A6A4-6CE8EE51ED8E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4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7F48-DEA0-4250-BB91-D25DEAE1CFD0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7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7D6F-536E-4AFB-97CD-71D2D45EA746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61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070-32AE-4DF6-AFB7-E996C3248A64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76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F7C9-633A-492E-A0AD-103F8C23363E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3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F9C8-6DC8-4D2C-8C94-980285E85093}" type="datetime1">
              <a:rPr lang="sl-SI" smtClean="0"/>
              <a:t>5. 02. 2019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3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0DD5-C273-4E70-B995-0B3AE015C031}" type="datetime1">
              <a:rPr lang="sl-SI" smtClean="0"/>
              <a:t>5. 02. 2019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3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95B7-660D-4973-BFFD-5E44794A20E2}" type="datetime1">
              <a:rPr lang="sl-SI" smtClean="0"/>
              <a:t>5. 02. 2019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83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766F-63D9-4828-9BD0-C4875292DB3A}" type="datetime1">
              <a:rPr lang="sl-SI" smtClean="0"/>
              <a:t>5. 02. 2019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4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8F5C-E4DD-4842-B51D-BEF34F6FBBCC}" type="datetime1">
              <a:rPr lang="sl-SI" smtClean="0"/>
              <a:t>5. 02. 2019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084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5895-B21F-4DD4-87E3-6140762D11E2}" type="datetime1">
              <a:rPr lang="sl-SI" smtClean="0"/>
              <a:t>5. 02. 2019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35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619A-AC1E-42CD-ABE9-CF1B76731BD0}" type="datetime1">
              <a:rPr lang="sl-SI" smtClean="0"/>
              <a:t>5. 02. 2019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6CA0-481E-4A77-99EC-C64FAE6E30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35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806441" y="3384919"/>
            <a:ext cx="6101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Psihologija</a:t>
            </a:r>
            <a:r>
              <a:rPr lang="en-US" sz="5400" b="1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prevar</a:t>
            </a:r>
            <a:r>
              <a:rPr lang="en-US" sz="5400" b="1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strtih</a:t>
            </a:r>
            <a:r>
              <a:rPr lang="en-US" sz="5400" b="1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src</a:t>
            </a:r>
            <a:endParaRPr lang="sl-SI" sz="54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6CA0-481E-4A77-99EC-C64FAE6E300B}" type="slidenum">
              <a:rPr lang="sl-SI" smtClean="0"/>
              <a:t>1</a:t>
            </a:fld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2666197" y="5427044"/>
            <a:ext cx="1435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20/02/19</a:t>
            </a:r>
            <a:endParaRPr lang="sl-SI" sz="220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970494" y="5187169"/>
            <a:ext cx="593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doc. </a:t>
            </a:r>
            <a:r>
              <a:rPr lang="en-US" sz="3600" dirty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dr. David Modic</a:t>
            </a:r>
            <a:endParaRPr lang="sl-SI" sz="360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389562" y="2709891"/>
            <a:ext cx="11506453" cy="11305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sl-SI" sz="6000" dirty="0">
                <a:latin typeface="Garamond"/>
                <a:cs typeface="Garamond"/>
                <a:sym typeface="Garamond" pitchFamily="18" charset="0"/>
              </a:rPr>
              <a:t>HVALA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FE3388FB-7B6D-43A7-BF35-9BF778C7F53B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316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Bibliografija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DePaulo, Bella M. (1994). Spotting Lies: Can Humans Learn to Do Better? Current Directions in Psychological Science, 3(3), 83-86. 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Fischer, Peter, Lea, Stephen E. G. , &amp; Evans, Kath M. . (2013). Why do Individuals Respond to Fraudulent Scam Communication and Lose Money? The Psychological Determinants of Scam Compliance. Journal of Applied Social Psychology, 43(10), 2060-2072. </a:t>
            </a:r>
            <a:r>
              <a:rPr lang="en-US" dirty="0" err="1">
                <a:latin typeface="Garamond"/>
                <a:cs typeface="Garamond"/>
                <a:sym typeface="Garamond" pitchFamily="18" charset="0"/>
              </a:rPr>
              <a:t>doi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: DOI: 10.1111/jasp.12158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Fischer, Peter, Lea, Stephen, &amp; Evans, Kath. (2009). The Psychology of Scams: Provoking and </a:t>
            </a:r>
            <a:r>
              <a:rPr lang="en-US" dirty="0" err="1">
                <a:latin typeface="Garamond"/>
                <a:cs typeface="Garamond"/>
                <a:sym typeface="Garamond" pitchFamily="18" charset="0"/>
              </a:rPr>
              <a:t>Commiting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 Errors of Judgement. Research for the Office of Fair Trading (pp. 260). Exeter, UK: University of Exeter.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Hancock, Jeffrey T. (2007). Digital Deception: Why, when and how people lie online. In A. N. Joinson, K. Y. A. McKenna, T. </a:t>
            </a:r>
            <a:r>
              <a:rPr lang="en-US" dirty="0" err="1">
                <a:latin typeface="Garamond"/>
                <a:cs typeface="Garamond"/>
                <a:sym typeface="Garamond" pitchFamily="18" charset="0"/>
              </a:rPr>
              <a:t>Postmes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 &amp; U.-D. </a:t>
            </a:r>
            <a:r>
              <a:rPr lang="en-US" dirty="0" err="1">
                <a:latin typeface="Garamond"/>
                <a:cs typeface="Garamond"/>
                <a:sym typeface="Garamond" pitchFamily="18" charset="0"/>
              </a:rPr>
              <a:t>Reips</a:t>
            </a:r>
            <a:r>
              <a:rPr lang="en-US" dirty="0">
                <a:latin typeface="Garamond"/>
                <a:cs typeface="Garamond"/>
                <a:sym typeface="Garamond" pitchFamily="18" charset="0"/>
              </a:rPr>
              <a:t> (Eds.), The Oxford handbook of Internet psychology (pp. 289-302). Oxford ; New York: Oxford University Press.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Levitt, Steven D., &amp; Dubner, Stephen J. (2005). Freakonomics : a rogue economist explores the hidden side of everything (1st ed.). New York: William Morrow.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Luce, Henry R. (1963, 28th of June). Actors: The Mild One. Time Magazine, LXXXI/26.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Garamond"/>
                <a:cs typeface="Garamond"/>
                <a:sym typeface="Garamond" pitchFamily="18" charset="0"/>
              </a:rPr>
              <a:t>Whitty, Monica T., &amp; Buchanan, Tom. (2012). The Psychology of the Online Dating Romance Scam. A report for the ESRC. (pp. 23). Leicester, UK: University of Leicester.</a:t>
            </a: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5AA1631F-F639-4C19-A15F-8AACB646B518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084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7648575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Zgodovina in izvor prevar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Beseda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fraud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(prevara) izhaja iz latinščine (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fraudem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 –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poškodovati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Izraz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Scam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ali poslovenjeno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skem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,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je prvič uporabil Steve McQueen v intervjuju v reviji Time (1963).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Imamo dokumentirane primere prevar vnaprejšnjega plačila (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i.e.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advance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fee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fraud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, oz. AFF) iz 16. stoletja.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Skemi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se ne spreminjajo bistveno. Mehanika ostaja ista.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EA907-24A0-48F1-953E-A115A7BC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18" y="4675024"/>
            <a:ext cx="1577564" cy="2044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D0A62-DE7E-4A2C-BCA3-A09748869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40" y="4675024"/>
            <a:ext cx="2071857" cy="2071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8E7D3-808D-4795-9E95-6DDF5D87C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823" y="4684072"/>
            <a:ext cx="3225609" cy="20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7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7648575" cy="60007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Kaj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vemo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o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prevarah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na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splo</a:t>
            </a:r>
            <a:r>
              <a:rPr lang="sl-SI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šno</a:t>
            </a:r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?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Posametniki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niso samo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žrtve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ali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varni.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Prevare imajo stopnje. 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Verjemljivost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, Odgovor, Izguba.  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Temu procesu rečemo dovzetnost za prevare (i.e.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scam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compliance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Nihče zares ne ve, koliko nas prevare stanejo.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Dobra definicija: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Prevare so nelegitimne marketinške ponudbe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(npr. Fischer, Lea &amp; Evans, 2013).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Ena bolj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modrijanska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definicija: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Nasedanje na spletne prevare je rezultat neracionalnega procesa odločanja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(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e.g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. Fischer, Lea &amp; Evans, 2009). </a:t>
            </a:r>
            <a:r>
              <a:rPr lang="sl-SI" i="1" u="sng" dirty="0">
                <a:latin typeface="Garamond"/>
                <a:cs typeface="Garamond"/>
                <a:sym typeface="Garamond" pitchFamily="18" charset="0"/>
              </a:rPr>
              <a:t>(kar ne pomeni, da so žrtve zabite)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984CE7F9-0F9D-4BA6-B649-5332234470ED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1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Kaj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vemo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o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prevarah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prevarah strtih src (LHS)?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Whitty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in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Buchanan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(2012):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 tej obliki se prevara prvič masovno pojavi l. 2007 (preko pisem). 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Večina žrtev je osamljenih.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Prevara se začne na spletnih straneh, vendar se kmalu prestavi v IM ali elektronsko pošto.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Rezultati analize pokažejo zgolj šibek vpliv osebnostnih lastnosti na dovzetnost za LHS.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Vendar pa močan vpliv psiholoških značilnosti na odziv žrtve po prevari.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Moški in ženske v povprečju približno enako pogosto nasedejo (ampak ženske izgubijo več denarja).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96088B6D-656E-4E47-BE9E-3FD1B7EBEBBF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A584E87-B60A-4B60-AD37-C91F96F1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20" y="53297"/>
            <a:ext cx="3055620" cy="18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0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Kaj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vemo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o </a:t>
            </a:r>
            <a:r>
              <a:rPr lang="en-US" sz="3600" dirty="0" err="1">
                <a:solidFill>
                  <a:srgbClr val="E12F29"/>
                </a:solidFill>
                <a:latin typeface="Garamond" panose="02020404030301010803" pitchFamily="18" charset="0"/>
              </a:rPr>
              <a:t>prevarah</a:t>
            </a:r>
            <a:r>
              <a:rPr lang="en-US" sz="3600" dirty="0">
                <a:solidFill>
                  <a:srgbClr val="E12F29"/>
                </a:solidFill>
                <a:latin typeface="Garamond" panose="02020404030301010803" pitchFamily="18" charset="0"/>
              </a:rPr>
              <a:t> </a:t>
            </a:r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prevarah strtih src (LHS) II?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0"/>
            <a:ext cx="11506453" cy="45767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Vzorec:  Samo-izbran preko oglaševanja na BBC. N = 6609.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Dovzetnost za LHS: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Verjetno	</a:t>
            </a:r>
            <a:r>
              <a:rPr lang="sl-SI" b="1" dirty="0">
                <a:latin typeface="Garamond"/>
                <a:cs typeface="Garamond"/>
                <a:sym typeface="Garamond" pitchFamily="18" charset="0"/>
              </a:rPr>
              <a:t>58.6%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Odgovoril	</a:t>
            </a:r>
            <a:r>
              <a:rPr lang="sl-SI" b="1" dirty="0">
                <a:latin typeface="Garamond"/>
                <a:cs typeface="Garamond"/>
                <a:sym typeface="Garamond" pitchFamily="18" charset="0"/>
              </a:rPr>
              <a:t>2.3%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Izgubil	</a:t>
            </a:r>
            <a:r>
              <a:rPr lang="sl-SI" b="1" dirty="0">
                <a:latin typeface="Garamond"/>
                <a:cs typeface="Garamond"/>
                <a:sym typeface="Garamond" pitchFamily="18" charset="0"/>
              </a:rPr>
              <a:t>1.5%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Mehanizmi, ki povečajo dovzetnost: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Odnos do reklam 		F(36,5922) = 2.931	p &lt;.001	P = 1.000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Želja po smiselnosti		F(61,5922) = 2.574	p &lt;.001	P = 1.000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Predvidevanje		F(67,5922) = 2.048	p &lt;.001	P = 1.000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Socialni vpliv (NORM)	F(23,5922) = 2.135	p =.001	P = .997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Želja po konsistentnosti	F(70,5922) = 1.390	p =.018	P = 1.000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Odnos do tveganja (ETIČNI)	F(23,5922) = 1.495	p =.060	P = .963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6C78BAC-C3AE-45C8-BDCC-338D4368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20" y="2298774"/>
            <a:ext cx="3855720" cy="29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FCBFF1C9-7EE2-48A1-8D83-CB0ED5766E7B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20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Potek I.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5" y="1976431"/>
            <a:ext cx="9776558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Predpriprava: Izdelava profila – ukradene fotografije, moški in ženski profili se razlikujejo. Inkorporacija resničnih dogodkov. 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Mid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-game: Vzpostavljanje zaupanja. Ženske – šibke, moški – samozavestni. Premik na zasebne kanale. Dnevne izmenjave. Poezija. Kopiranje vrednostnega sistema. Zelo intenziven odnos. Idealen partner.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Grooming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(podobno kot pri spolni zlorabi otrok).</a:t>
            </a:r>
          </a:p>
          <a:p>
            <a:pPr marL="0" indent="0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585898A5-97DE-4472-9675-B03E117C0358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A77246-AEF2-4468-ABE1-53DF22642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32" y="1226031"/>
            <a:ext cx="19050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Potek II.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Končnice: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Sprva želja po darilih kot znak trdnosti veze, mogoče kaka travma –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brat ima nesrečo, družina ne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sfolga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…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Prevaranti si v končnici prislužijo različne stvari:</a:t>
            </a:r>
          </a:p>
          <a:p>
            <a:pPr lvl="2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Vizo in pokrite potne stroške iz Afrike.</a:t>
            </a:r>
          </a:p>
          <a:p>
            <a:pPr lvl="2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Prevzem socialne mreže.</a:t>
            </a:r>
          </a:p>
          <a:p>
            <a:pPr lvl="2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Finančni nadzor / odvetniško pooblastilo za upravljanje s premoženjem.</a:t>
            </a:r>
          </a:p>
          <a:p>
            <a:pPr lvl="2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Žrtve poročajo o spolnih zlorabah.</a:t>
            </a:r>
          </a:p>
          <a:p>
            <a:pPr marL="0" indent="0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6A13C31F-0C73-4850-AAB5-DE35346E89A4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Kako prepoznavati lažne profile?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312421" y="1976431"/>
            <a:ext cx="10142220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Kaj pa je to lažni profil?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Itak vsi lažemo. Kar naprej (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cf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.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Hancock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, 2007).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Tudi pri spletnih zmenkih (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cf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.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Levitt &amp;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Dubner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, 2005).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Cilj torej </a:t>
            </a:r>
            <a:r>
              <a:rPr lang="sl-SI" b="1" dirty="0">
                <a:latin typeface="Garamond"/>
                <a:cs typeface="Garamond"/>
                <a:sym typeface="Garamond" pitchFamily="18" charset="0"/>
              </a:rPr>
              <a:t>ni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 prepoznati lažnih profilov. Ampak prepoznati profile, ki nam lahko škodijo na načine, ki jih nismo predvideli.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Torej – ne postanemo amaterski detektivi in forenziki, ampak vnaprej vemo česa ne bomo naredili, ne glede na to, kako visoke so stave. Npr. 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ne bom pošiljal finančne pomoči, tudi če ti je edina krava na kmetiji umrla.</a:t>
            </a:r>
          </a:p>
          <a:p>
            <a:pPr marL="0" indent="0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02258706-CD6F-410D-8B8D-85227B135010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B09DC6-F428-4DB5-A7AB-104269813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7"/>
          <a:stretch/>
        </p:blipFill>
        <p:spPr>
          <a:xfrm>
            <a:off x="7082663" y="81158"/>
            <a:ext cx="5019646" cy="29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1192932" y="6381756"/>
            <a:ext cx="703083" cy="365125"/>
          </a:xfrm>
        </p:spPr>
        <p:txBody>
          <a:bodyPr/>
          <a:lstStyle/>
          <a:p>
            <a:fld id="{95AE4338-550A-4229-82D0-093D8DE92AC4}" type="slidenum">
              <a:rPr lang="sl-SI" sz="1600" dirty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endParaRPr lang="sl-SI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387669" y="1307175"/>
            <a:ext cx="8916351" cy="60007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E12F29"/>
                </a:solidFill>
                <a:latin typeface="Garamond" panose="02020404030301010803" pitchFamily="18" charset="0"/>
              </a:rPr>
              <a:t>Seznanjanje javnosti?</a:t>
            </a: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63874" y="1976431"/>
            <a:ext cx="11506453" cy="43314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V praksi preventivne akcije ne delujejo.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i="1" dirty="0">
                <a:latin typeface="Garamond"/>
                <a:cs typeface="Garamond"/>
                <a:sym typeface="Garamond" pitchFamily="18" charset="0"/>
              </a:rPr>
              <a:t>Ker spreobračamo samo spreobrnjene (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echo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 </a:t>
            </a:r>
            <a:r>
              <a:rPr lang="sl-SI" i="1" dirty="0" err="1">
                <a:latin typeface="Garamond"/>
                <a:cs typeface="Garamond"/>
                <a:sym typeface="Garamond" pitchFamily="18" charset="0"/>
              </a:rPr>
              <a:t>chamber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i="1" dirty="0">
                <a:latin typeface="Garamond"/>
                <a:cs typeface="Garamond"/>
                <a:sym typeface="Garamond" pitchFamily="18" charset="0"/>
              </a:rPr>
              <a:t>Ker so svarila izven referenčnega okvirja tistih, ki še niso žrtve.</a:t>
            </a:r>
          </a:p>
          <a:p>
            <a:pPr lvl="1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i="1" dirty="0">
                <a:latin typeface="Garamond"/>
                <a:cs typeface="Garamond"/>
                <a:sym typeface="Garamond" pitchFamily="18" charset="0"/>
              </a:rPr>
              <a:t>Ker preventiva preko primera ne deluje 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(ko policisti nadzorujejo hitrost na primer).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Prevare (vse) lahko gledamo skozi prizmo teorije iger - kot igro nične vsote (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0-sum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sl-SI" dirty="0">
                <a:latin typeface="Garamond"/>
                <a:cs typeface="Garamond"/>
                <a:sym typeface="Garamond" pitchFamily="18" charset="0"/>
              </a:rPr>
              <a:t>Ker kampanje velikokrat ojačujejo sekundarno </a:t>
            </a:r>
            <a:r>
              <a:rPr lang="sl-SI" dirty="0" err="1">
                <a:latin typeface="Garamond"/>
                <a:cs typeface="Garamond"/>
                <a:sym typeface="Garamond" pitchFamily="18" charset="0"/>
              </a:rPr>
              <a:t>viktimizacijo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: „</a:t>
            </a:r>
            <a:r>
              <a:rPr lang="sl-SI" i="1" dirty="0">
                <a:latin typeface="Garamond"/>
                <a:cs typeface="Garamond"/>
                <a:sym typeface="Garamond" pitchFamily="18" charset="0"/>
              </a:rPr>
              <a:t>Bodi pameten, ne nasedaj!</a:t>
            </a:r>
            <a:r>
              <a:rPr lang="sl-SI" dirty="0">
                <a:latin typeface="Garamond"/>
                <a:cs typeface="Garamond"/>
                <a:sym typeface="Garamond" pitchFamily="18" charset="0"/>
              </a:rPr>
              <a:t>“ Ja, potem so tisti, ki so nasedli, zgleda neumni.</a:t>
            </a:r>
          </a:p>
          <a:p>
            <a:pPr marL="0" indent="0">
              <a:lnSpc>
                <a:spcPct val="120000"/>
              </a:lnSpc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endParaRPr lang="sl-SI" dirty="0">
              <a:latin typeface="Garamond"/>
              <a:cs typeface="Garamond"/>
              <a:sym typeface="Garamond" pitchFamily="18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5AA1631F-F639-4C19-A15F-8AACB646B518}"/>
              </a:ext>
            </a:extLst>
          </p:cNvPr>
          <p:cNvSpPr txBox="1">
            <a:spLocks/>
          </p:cNvSpPr>
          <p:nvPr/>
        </p:nvSpPr>
        <p:spPr>
          <a:xfrm>
            <a:off x="451895" y="6411716"/>
            <a:ext cx="11288209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36"/>
              </a:spcBef>
              <a:buClr>
                <a:srgbClr val="FF0000"/>
              </a:buClr>
              <a:buSzPct val="70000"/>
              <a:buNone/>
              <a:defRPr/>
            </a:pPr>
            <a:r>
              <a:rPr lang="en-US" sz="2000" dirty="0">
                <a:latin typeface="Garamond"/>
                <a:cs typeface="Garamond"/>
                <a:sym typeface="Garamond" pitchFamily="18" charset="0"/>
              </a:rPr>
              <a:t>david.modic@fri.uni-lj.si</a:t>
            </a:r>
            <a:endParaRPr lang="sl-SI" sz="2000" dirty="0">
              <a:latin typeface="Garamond"/>
              <a:cs typeface="Garamond"/>
              <a:sym typeface="Garamond" pitchFamily="18" charset="0"/>
            </a:endParaRPr>
          </a:p>
          <a:p>
            <a:pPr algn="ctr">
              <a:spcBef>
                <a:spcPts val="536"/>
              </a:spcBef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sl-SI" sz="2000" dirty="0">
              <a:latin typeface="Garamond"/>
              <a:cs typeface="Garamond"/>
              <a:sym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2318</TotalTime>
  <Words>1593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Wingdings</vt:lpstr>
      <vt:lpstr>Officeova tema</vt:lpstr>
      <vt:lpstr>PowerPoint Presentation</vt:lpstr>
      <vt:lpstr>Zgodovina in izvor prevar</vt:lpstr>
      <vt:lpstr>Kaj vemo o prevarah na splošno?</vt:lpstr>
      <vt:lpstr>Kaj vemo o prevarah prevarah strtih src (LHS)?</vt:lpstr>
      <vt:lpstr>Kaj vemo o prevarah prevarah strtih src (LHS) II?</vt:lpstr>
      <vt:lpstr>Potek I.</vt:lpstr>
      <vt:lpstr>Potek II.</vt:lpstr>
      <vt:lpstr>Kako prepoznavati lažne profile?</vt:lpstr>
      <vt:lpstr>Seznanjanje javnosti?</vt:lpstr>
      <vt:lpstr>PowerPoint Presentation</vt:lpstr>
      <vt:lpstr>Bibliografija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</dc:title>
  <dc:subject>spletne prevare</dc:subject>
  <dc:creator>Modic, David</dc:creator>
  <cp:lastModifiedBy>David Modic</cp:lastModifiedBy>
  <cp:revision>198</cp:revision>
  <dcterms:created xsi:type="dcterms:W3CDTF">2016-11-07T12:16:53Z</dcterms:created>
  <dcterms:modified xsi:type="dcterms:W3CDTF">2019-02-05T11:05:19Z</dcterms:modified>
</cp:coreProperties>
</file>